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318" r:id="rId2"/>
    <p:sldId id="520" r:id="rId3"/>
    <p:sldId id="519" r:id="rId4"/>
    <p:sldId id="525" r:id="rId5"/>
    <p:sldId id="521" r:id="rId6"/>
    <p:sldId id="529" r:id="rId7"/>
    <p:sldId id="530" r:id="rId8"/>
    <p:sldId id="522" r:id="rId9"/>
    <p:sldId id="523" r:id="rId10"/>
    <p:sldId id="528" r:id="rId11"/>
    <p:sldId id="524" r:id="rId12"/>
    <p:sldId id="526" r:id="rId13"/>
    <p:sldId id="527" r:id="rId14"/>
    <p:sldId id="531" r:id="rId15"/>
    <p:sldId id="541" r:id="rId16"/>
    <p:sldId id="534" r:id="rId17"/>
    <p:sldId id="533" r:id="rId18"/>
    <p:sldId id="536" r:id="rId19"/>
    <p:sldId id="535" r:id="rId20"/>
    <p:sldId id="539" r:id="rId21"/>
    <p:sldId id="540" r:id="rId22"/>
    <p:sldId id="537" r:id="rId23"/>
    <p:sldId id="544" r:id="rId24"/>
    <p:sldId id="538" r:id="rId25"/>
    <p:sldId id="542" r:id="rId26"/>
    <p:sldId id="543" r:id="rId27"/>
    <p:sldId id="545" r:id="rId28"/>
    <p:sldId id="547" r:id="rId29"/>
    <p:sldId id="546" r:id="rId30"/>
    <p:sldId id="549" r:id="rId31"/>
    <p:sldId id="550" r:id="rId32"/>
    <p:sldId id="578" r:id="rId33"/>
    <p:sldId id="579" r:id="rId34"/>
    <p:sldId id="532" r:id="rId35"/>
  </p:sldIdLst>
  <p:sldSz cx="12192000" cy="6858000"/>
  <p:notesSz cx="12192000" cy="6858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D00"/>
    <a:srgbClr val="00CC00"/>
    <a:srgbClr val="99FF66"/>
    <a:srgbClr val="7E7E7E"/>
    <a:srgbClr val="EEB400"/>
    <a:srgbClr val="DA3834"/>
    <a:srgbClr val="2F5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472" autoAdjust="0"/>
  </p:normalViewPr>
  <p:slideViewPr>
    <p:cSldViewPr>
      <p:cViewPr varScale="1">
        <p:scale>
          <a:sx n="107" d="100"/>
          <a:sy n="107" d="100"/>
        </p:scale>
        <p:origin x="75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3DA8E-54B1-4A60-9803-CE450F99724F}" type="datetimeFigureOut">
              <a:rPr lang="es-CL" smtClean="0"/>
              <a:t>04-08-2024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EB56B-9C71-4F89-90AC-80E2ED02CF3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487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66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Seleccionar Capacitor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EB56B-9C71-4F89-90AC-80E2ED02CF32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110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Pendiente Capacitor, Fuente de Poder, Osciloscopio, Gate Driver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EB56B-9C71-4F89-90AC-80E2ED02CF3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242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903594" y="1094613"/>
            <a:ext cx="4078285" cy="5328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05015" y="3949342"/>
            <a:ext cx="7486959" cy="2592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5987" y="6339337"/>
            <a:ext cx="6135987" cy="518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095987" y="6356337"/>
            <a:ext cx="6095987" cy="501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6339337"/>
            <a:ext cx="6135987" cy="518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6356337"/>
            <a:ext cx="6095987" cy="501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6583" y="6420612"/>
            <a:ext cx="1091345" cy="3730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24622" y="1533531"/>
            <a:ext cx="4971414" cy="42169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024" y="21421"/>
            <a:ext cx="12045950" cy="1013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November,</a:t>
            </a:r>
            <a:r>
              <a:rPr spc="-55" dirty="0"/>
              <a:t> </a:t>
            </a:r>
            <a:r>
              <a:rPr spc="-5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705015" y="3949342"/>
            <a:ext cx="7486959" cy="2592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55987" y="6339337"/>
            <a:ext cx="6135987" cy="518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BF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November,</a:t>
            </a:r>
            <a:r>
              <a:rPr spc="-55" dirty="0"/>
              <a:t> </a:t>
            </a:r>
            <a:r>
              <a:rPr spc="-5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55987" y="6339337"/>
            <a:ext cx="6135987" cy="518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95987" y="6356337"/>
            <a:ext cx="6095987" cy="5015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339337"/>
            <a:ext cx="6135987" cy="518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356337"/>
            <a:ext cx="6095987" cy="5015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583" y="6420612"/>
            <a:ext cx="1091345" cy="373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BF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November,</a:t>
            </a:r>
            <a:r>
              <a:rPr spc="-55" dirty="0"/>
              <a:t> </a:t>
            </a:r>
            <a:r>
              <a:rPr spc="-5" dirty="0"/>
              <a:t>2022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FBF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November,</a:t>
            </a:r>
            <a:r>
              <a:rPr spc="-55" dirty="0"/>
              <a:t> </a:t>
            </a:r>
            <a:r>
              <a:rPr spc="-5" dirty="0"/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75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November,</a:t>
            </a:r>
            <a:r>
              <a:rPr spc="-55" dirty="0"/>
              <a:t> </a:t>
            </a:r>
            <a:r>
              <a:rPr spc="-5" dirty="0"/>
              <a:t>2022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title"/>
          </p:nvPr>
        </p:nvSpPr>
        <p:spPr>
          <a:xfrm>
            <a:off x="296214" y="14287"/>
            <a:ext cx="11655380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07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55987" y="6339337"/>
            <a:ext cx="6135987" cy="518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774" y="1914784"/>
            <a:ext cx="11338451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November,</a:t>
            </a:r>
            <a:r>
              <a:rPr spc="-55" dirty="0"/>
              <a:t> </a:t>
            </a:r>
            <a:r>
              <a:rPr spc="-5" dirty="0"/>
              <a:t>2022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94021" y="6539004"/>
            <a:ext cx="2305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981" y="5775773"/>
            <a:ext cx="2317955" cy="7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" descr="A picture containing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081" y="5490665"/>
            <a:ext cx="1953801" cy="11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"/>
          <p:cNvSpPr txBox="1"/>
          <p:nvPr/>
        </p:nvSpPr>
        <p:spPr>
          <a:xfrm>
            <a:off x="1143000" y="2489768"/>
            <a:ext cx="1206685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C000"/>
              </a:buClr>
              <a:buSzPts val="4000"/>
            </a:pPr>
            <a:r>
              <a:rPr lang="es-MX" sz="3600" b="1" u="sng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Double</a:t>
            </a:r>
            <a:r>
              <a:rPr lang="es-MX" sz="36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Pulse Test</a:t>
            </a:r>
            <a:r>
              <a:rPr lang="en-US" sz="36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Full-Bridge</a:t>
            </a:r>
            <a:endParaRPr sz="3600" b="1" dirty="0">
              <a:solidFill>
                <a:srgbClr val="FFC000"/>
              </a:solidFill>
              <a:latin typeface="Calibri"/>
              <a:ea typeface="Calibri"/>
              <a:cs typeface="Calibri"/>
              <a:sym typeface="Arial"/>
            </a:endParaRPr>
          </a:p>
        </p:txBody>
      </p:sp>
      <p:cxnSp>
        <p:nvCxnSpPr>
          <p:cNvPr id="186" name="Google Shape;186;p1"/>
          <p:cNvCxnSpPr/>
          <p:nvPr/>
        </p:nvCxnSpPr>
        <p:spPr>
          <a:xfrm>
            <a:off x="1205519" y="3243785"/>
            <a:ext cx="6861849" cy="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"/>
          <p:cNvSpPr/>
          <p:nvPr/>
        </p:nvSpPr>
        <p:spPr>
          <a:xfrm>
            <a:off x="10048" y="505581"/>
            <a:ext cx="12188651" cy="1403607"/>
          </a:xfrm>
          <a:custGeom>
            <a:avLst/>
            <a:gdLst/>
            <a:ahLst/>
            <a:cxnLst/>
            <a:rect l="l" t="t" r="r" b="b"/>
            <a:pathLst>
              <a:path w="12188651" h="2397886" extrusionOk="0">
                <a:moveTo>
                  <a:pt x="0" y="619328"/>
                </a:moveTo>
                <a:cubicBezTo>
                  <a:pt x="72013" y="506284"/>
                  <a:pt x="144027" y="393240"/>
                  <a:pt x="361741" y="418361"/>
                </a:cubicBezTo>
                <a:cubicBezTo>
                  <a:pt x="579455" y="443482"/>
                  <a:pt x="931148" y="801873"/>
                  <a:pt x="1306286" y="770053"/>
                </a:cubicBezTo>
                <a:cubicBezTo>
                  <a:pt x="1681424" y="738233"/>
                  <a:pt x="2091733" y="140356"/>
                  <a:pt x="2612572" y="227442"/>
                </a:cubicBezTo>
                <a:cubicBezTo>
                  <a:pt x="3133411" y="314528"/>
                  <a:pt x="3515248" y="1327737"/>
                  <a:pt x="4431323" y="1292568"/>
                </a:cubicBezTo>
                <a:cubicBezTo>
                  <a:pt x="5347398" y="1257399"/>
                  <a:pt x="6816132" y="-167793"/>
                  <a:pt x="8109020" y="16427"/>
                </a:cubicBezTo>
                <a:cubicBezTo>
                  <a:pt x="9401908" y="200647"/>
                  <a:pt x="10795279" y="1299266"/>
                  <a:pt x="12188651" y="2397886"/>
                </a:cubicBezTo>
              </a:path>
            </a:pathLst>
          </a:cu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0" y="222379"/>
            <a:ext cx="12198699" cy="1710129"/>
          </a:xfrm>
          <a:custGeom>
            <a:avLst/>
            <a:gdLst/>
            <a:ahLst/>
            <a:cxnLst/>
            <a:rect l="l" t="t" r="r" b="b"/>
            <a:pathLst>
              <a:path w="12198699" h="1710129" extrusionOk="0">
                <a:moveTo>
                  <a:pt x="0" y="651828"/>
                </a:moveTo>
                <a:cubicBezTo>
                  <a:pt x="162448" y="784968"/>
                  <a:pt x="324896" y="918109"/>
                  <a:pt x="582804" y="862843"/>
                </a:cubicBezTo>
                <a:cubicBezTo>
                  <a:pt x="840712" y="807577"/>
                  <a:pt x="1168958" y="295111"/>
                  <a:pt x="1547446" y="320232"/>
                </a:cubicBezTo>
                <a:cubicBezTo>
                  <a:pt x="1925934" y="345353"/>
                  <a:pt x="2279301" y="1065484"/>
                  <a:pt x="2853732" y="1013568"/>
                </a:cubicBezTo>
                <a:cubicBezTo>
                  <a:pt x="3428163" y="961652"/>
                  <a:pt x="4029389" y="-106823"/>
                  <a:pt x="4994031" y="8733"/>
                </a:cubicBezTo>
                <a:cubicBezTo>
                  <a:pt x="5958673" y="124289"/>
                  <a:pt x="7440804" y="1649964"/>
                  <a:pt x="8641582" y="1706905"/>
                </a:cubicBezTo>
                <a:cubicBezTo>
                  <a:pt x="9842360" y="1763846"/>
                  <a:pt x="11020529" y="1057111"/>
                  <a:pt x="12198699" y="350377"/>
                </a:cubicBezTo>
              </a:path>
            </a:pathLst>
          </a:cu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10048" y="612951"/>
            <a:ext cx="12218796" cy="646255"/>
          </a:xfrm>
          <a:custGeom>
            <a:avLst/>
            <a:gdLst/>
            <a:ahLst/>
            <a:cxnLst/>
            <a:rect l="l" t="t" r="r" b="b"/>
            <a:pathLst>
              <a:path w="12218796" h="912189" extrusionOk="0">
                <a:moveTo>
                  <a:pt x="0" y="379065"/>
                </a:moveTo>
                <a:cubicBezTo>
                  <a:pt x="279679" y="293654"/>
                  <a:pt x="559358" y="208243"/>
                  <a:pt x="864158" y="228340"/>
                </a:cubicBezTo>
                <a:cubicBezTo>
                  <a:pt x="1168958" y="248437"/>
                  <a:pt x="1420167" y="513043"/>
                  <a:pt x="1828800" y="499645"/>
                </a:cubicBezTo>
                <a:cubicBezTo>
                  <a:pt x="2237433" y="486247"/>
                  <a:pt x="2612571" y="79289"/>
                  <a:pt x="3315956" y="147953"/>
                </a:cubicBezTo>
                <a:cubicBezTo>
                  <a:pt x="4019341" y="216617"/>
                  <a:pt x="4930392" y="935074"/>
                  <a:pt x="6049108" y="911628"/>
                </a:cubicBezTo>
                <a:cubicBezTo>
                  <a:pt x="7167824" y="888182"/>
                  <a:pt x="8999974" y="65891"/>
                  <a:pt x="10028255" y="7276"/>
                </a:cubicBezTo>
                <a:cubicBezTo>
                  <a:pt x="11056536" y="-51339"/>
                  <a:pt x="11637666" y="254298"/>
                  <a:pt x="12218796" y="559936"/>
                </a:cubicBezTo>
              </a:path>
            </a:pathLst>
          </a:cu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892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Set Up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¿Cómo se ve esto armado?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10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A9FA2289-F518-A502-9E4D-4023182486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14400"/>
            <a:ext cx="7162800" cy="53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7EB53AA7-8C41-EE32-E87D-7E34208E7A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14400"/>
            <a:ext cx="7162800" cy="5335133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Set Up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¿Cómo se ve esto armado?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11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A7F4D3-2626-2738-A175-6E59B3915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1295400"/>
            <a:ext cx="1600200" cy="1143000"/>
          </a:xfrm>
          <a:prstGeom prst="ellipse">
            <a:avLst/>
          </a:prstGeom>
          <a:ln w="38100" cap="rnd">
            <a:solidFill>
              <a:srgbClr val="EEB4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A3F627EE-1293-AAAC-64EF-4D0F012EBCE4}"/>
              </a:ext>
            </a:extLst>
          </p:cNvPr>
          <p:cNvCxnSpPr>
            <a:stCxn id="4" idx="3"/>
          </p:cNvCxnSpPr>
          <p:nvPr/>
        </p:nvCxnSpPr>
        <p:spPr>
          <a:xfrm rot="5400000">
            <a:off x="9025078" y="2085134"/>
            <a:ext cx="853188" cy="1224944"/>
          </a:xfrm>
          <a:prstGeom prst="curvedConnector2">
            <a:avLst/>
          </a:prstGeom>
          <a:ln w="38100">
            <a:solidFill>
              <a:srgbClr val="EEB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D3CCF062-2051-A205-9DCE-2A1492C67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57031"/>
            <a:ext cx="1901672" cy="1019737"/>
          </a:xfrm>
          <a:prstGeom prst="ellipse">
            <a:avLst/>
          </a:prstGeom>
          <a:ln w="38100" cap="rnd">
            <a:solidFill>
              <a:srgbClr val="EEB4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D5E36879-6FF7-367A-C838-4DB8D3CF4561}"/>
              </a:ext>
            </a:extLst>
          </p:cNvPr>
          <p:cNvCxnSpPr>
            <a:stCxn id="11" idx="5"/>
          </p:cNvCxnSpPr>
          <p:nvPr/>
        </p:nvCxnSpPr>
        <p:spPr>
          <a:xfrm rot="16200000" flipH="1">
            <a:off x="2534905" y="1696704"/>
            <a:ext cx="668169" cy="1729621"/>
          </a:xfrm>
          <a:prstGeom prst="curvedConnector2">
            <a:avLst/>
          </a:prstGeom>
          <a:ln w="38100">
            <a:solidFill>
              <a:srgbClr val="EEB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D397A890-19A5-3806-E690-60A53BDD3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576" y="4885367"/>
            <a:ext cx="1046918" cy="1364166"/>
          </a:xfrm>
          <a:prstGeom prst="ellipse">
            <a:avLst/>
          </a:prstGeom>
          <a:ln w="38100" cap="rnd">
            <a:solidFill>
              <a:srgbClr val="EEB4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DBCDDE29-3491-60AB-27F6-904D043D8D1B}"/>
              </a:ext>
            </a:extLst>
          </p:cNvPr>
          <p:cNvCxnSpPr>
            <a:stCxn id="15" idx="6"/>
          </p:cNvCxnSpPr>
          <p:nvPr/>
        </p:nvCxnSpPr>
        <p:spPr>
          <a:xfrm flipV="1">
            <a:off x="3440494" y="4724400"/>
            <a:ext cx="1741106" cy="843050"/>
          </a:xfrm>
          <a:prstGeom prst="curvedConnector3">
            <a:avLst/>
          </a:prstGeom>
          <a:ln w="28575">
            <a:solidFill>
              <a:srgbClr val="EEB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6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197719" y="2487717"/>
            <a:ext cx="11796561" cy="94128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 algn="ctr">
              <a:spcBef>
                <a:spcPts val="45"/>
              </a:spcBef>
            </a:pPr>
            <a:r>
              <a:rPr lang="es-CL" sz="6000" kern="0" spc="25" dirty="0">
                <a:latin typeface="Arial"/>
                <a:cs typeface="Arial"/>
              </a:rPr>
              <a:t>Simulaciones Matlab</a:t>
            </a:r>
            <a:endParaRPr lang="es-CL" sz="6000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12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30900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Simulación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¿Cómo se ve?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13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37DA88-990C-5C65-B766-E4C52A36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52326"/>
            <a:ext cx="9067800" cy="523514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603B49-BE24-53A3-E849-AB398BC95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73" r="85958" b="58618"/>
          <a:stretch/>
        </p:blipFill>
        <p:spPr>
          <a:xfrm>
            <a:off x="1354667" y="1524000"/>
            <a:ext cx="128045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1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Resultados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14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07BD738A-27D5-AB68-1740-C598214A6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58" y="762000"/>
            <a:ext cx="10394575" cy="2341727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1F643AC4-BE4D-D479-2C1F-8137789D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5" y="3516797"/>
            <a:ext cx="10394575" cy="23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15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35A8019F-82D9-84E7-E3E6-57A7CCFBA124}"/>
              </a:ext>
            </a:extLst>
          </p:cNvPr>
          <p:cNvSpPr txBox="1">
            <a:spLocks/>
          </p:cNvSpPr>
          <p:nvPr/>
        </p:nvSpPr>
        <p:spPr>
          <a:xfrm>
            <a:off x="197719" y="2487717"/>
            <a:ext cx="11796561" cy="69506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 algn="ctr">
              <a:spcBef>
                <a:spcPts val="45"/>
              </a:spcBef>
            </a:pPr>
            <a:r>
              <a:rPr lang="es-CL" sz="4400" kern="0" spc="25" dirty="0">
                <a:latin typeface="Arial"/>
                <a:cs typeface="Arial"/>
              </a:rPr>
              <a:t>Análisis de señales Post-Construcción</a:t>
            </a:r>
            <a:r>
              <a:rPr lang="es-CL" sz="4400" kern="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098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EFFC-E6F5-BFCD-C5B4-A0E153F3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553998"/>
          </a:xfrm>
        </p:spPr>
        <p:txBody>
          <a:bodyPr/>
          <a:lstStyle/>
          <a:p>
            <a:r>
              <a:rPr lang="en-US" dirty="0" err="1"/>
              <a:t>Señal</a:t>
            </a:r>
            <a:r>
              <a:rPr lang="en-US" dirty="0"/>
              <a:t> amarilla G1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5DBEE5-CF21-7357-76D5-EEB512FFF7E4}"/>
              </a:ext>
            </a:extLst>
          </p:cNvPr>
          <p:cNvSpPr txBox="1">
            <a:spLocks/>
          </p:cNvSpPr>
          <p:nvPr/>
        </p:nvSpPr>
        <p:spPr>
          <a:xfrm>
            <a:off x="396349" y="762000"/>
            <a:ext cx="1133845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n-US" kern="0" dirty="0" err="1"/>
              <a:t>Señal</a:t>
            </a:r>
            <a:r>
              <a:rPr lang="en-US" kern="0" dirty="0"/>
              <a:t> Azul G3</a:t>
            </a:r>
          </a:p>
        </p:txBody>
      </p:sp>
      <p:sp>
        <p:nvSpPr>
          <p:cNvPr id="8" name="CuadroTexto 22">
            <a:extLst>
              <a:ext uri="{FF2B5EF4-FFF2-40B4-BE49-F238E27FC236}">
                <a16:creationId xmlns:a16="http://schemas.microsoft.com/office/drawing/2014/main" id="{A5C9D9FC-26E9-3634-A884-10CFDBA55A50}"/>
              </a:ext>
            </a:extLst>
          </p:cNvPr>
          <p:cNvSpPr txBox="1"/>
          <p:nvPr/>
        </p:nvSpPr>
        <p:spPr>
          <a:xfrm>
            <a:off x="228600" y="4934634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Dead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Time 500ns</a:t>
            </a:r>
          </a:p>
        </p:txBody>
      </p:sp>
      <p:sp>
        <p:nvSpPr>
          <p:cNvPr id="9" name="CuadroTexto 22">
            <a:extLst>
              <a:ext uri="{FF2B5EF4-FFF2-40B4-BE49-F238E27FC236}">
                <a16:creationId xmlns:a16="http://schemas.microsoft.com/office/drawing/2014/main" id="{B82DD878-0068-A7A1-811E-2741221CBF51}"/>
              </a:ext>
            </a:extLst>
          </p:cNvPr>
          <p:cNvSpPr txBox="1"/>
          <p:nvPr/>
        </p:nvSpPr>
        <p:spPr>
          <a:xfrm>
            <a:off x="8229600" y="1898829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latin typeface="Arial"/>
                <a:cs typeface="Arial"/>
              </a:rPr>
              <a:t>0 en </a:t>
            </a:r>
            <a:r>
              <a:rPr lang="es-CL" b="1" kern="0" spc="10" dirty="0" err="1">
                <a:latin typeface="Arial"/>
                <a:cs typeface="Arial"/>
              </a:rPr>
              <a:t>Simulink</a:t>
            </a:r>
            <a:r>
              <a:rPr lang="es-CL" b="1" kern="0" spc="10" dirty="0">
                <a:latin typeface="Arial"/>
                <a:cs typeface="Arial"/>
              </a:rPr>
              <a:t> PWM1A // GPIO2: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1 Off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3 </a:t>
            </a:r>
            <a:r>
              <a:rPr lang="es-CL" b="1" kern="0" spc="10" dirty="0" err="1">
                <a:latin typeface="Arial"/>
                <a:cs typeface="Arial"/>
              </a:rPr>
              <a:t>On</a:t>
            </a:r>
            <a:endParaRPr lang="es-CL" b="1" kern="0" spc="1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Delfino CPLD = 1 (LED)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Debería V = 0</a:t>
            </a:r>
          </a:p>
        </p:txBody>
      </p:sp>
      <p:sp>
        <p:nvSpPr>
          <p:cNvPr id="10" name="CuadroTexto 22">
            <a:extLst>
              <a:ext uri="{FF2B5EF4-FFF2-40B4-BE49-F238E27FC236}">
                <a16:creationId xmlns:a16="http://schemas.microsoft.com/office/drawing/2014/main" id="{E4FA39EB-76AB-2BA0-024E-3A708E780F10}"/>
              </a:ext>
            </a:extLst>
          </p:cNvPr>
          <p:cNvSpPr txBox="1"/>
          <p:nvPr/>
        </p:nvSpPr>
        <p:spPr>
          <a:xfrm>
            <a:off x="8229600" y="3706369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latin typeface="Arial"/>
                <a:cs typeface="Arial"/>
              </a:rPr>
              <a:t>1 en </a:t>
            </a:r>
            <a:r>
              <a:rPr lang="es-CL" b="1" kern="0" spc="10" dirty="0" err="1">
                <a:latin typeface="Arial"/>
                <a:cs typeface="Arial"/>
              </a:rPr>
              <a:t>Simulink</a:t>
            </a:r>
            <a:r>
              <a:rPr lang="es-CL" b="1" kern="0" spc="10" dirty="0">
                <a:latin typeface="Arial"/>
                <a:cs typeface="Arial"/>
              </a:rPr>
              <a:t> PWM1A  // GPIO2: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1 </a:t>
            </a:r>
            <a:r>
              <a:rPr lang="es-CL" b="1" kern="0" spc="10" dirty="0" err="1">
                <a:latin typeface="Arial"/>
                <a:cs typeface="Arial"/>
              </a:rPr>
              <a:t>On</a:t>
            </a:r>
            <a:endParaRPr lang="es-CL" b="1" kern="0" spc="1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3 Off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Delfino CPLD = 0 (LED)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Debería V = </a:t>
            </a:r>
            <a:r>
              <a:rPr lang="es-CL" b="1" kern="0" spc="10" dirty="0" err="1">
                <a:latin typeface="Arial"/>
                <a:cs typeface="Arial"/>
              </a:rPr>
              <a:t>Vc</a:t>
            </a:r>
            <a:endParaRPr lang="es-CL" b="1" kern="0" spc="10" dirty="0">
              <a:latin typeface="Arial"/>
              <a:cs typeface="Arial"/>
            </a:endParaRP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4A3A8FA-DB1C-55B7-9291-95F3CF217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64" y="838200"/>
            <a:ext cx="4361597" cy="268340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94124D72-520A-7818-7F65-32EDE9482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55" y="3564996"/>
            <a:ext cx="4361596" cy="2683404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28B64A55-3748-7B75-5EFC-63A6A2F2D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t="12126" r="81516" b="57405"/>
          <a:stretch/>
        </p:blipFill>
        <p:spPr>
          <a:xfrm>
            <a:off x="1726026" y="1366281"/>
            <a:ext cx="1902154" cy="2036802"/>
          </a:xfrm>
          <a:prstGeom prst="rect">
            <a:avLst/>
          </a:prstGeom>
        </p:spPr>
      </p:pic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FF86AE8C-D26F-BB4E-98DE-E974044AEB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2105" r="81467" b="57247"/>
          <a:stretch/>
        </p:blipFill>
        <p:spPr>
          <a:xfrm>
            <a:off x="1726026" y="4025079"/>
            <a:ext cx="1902154" cy="207092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C6E477-5FBE-F5FE-1580-A08FBFC4650E}"/>
              </a:ext>
            </a:extLst>
          </p:cNvPr>
          <p:cNvSpPr/>
          <p:nvPr/>
        </p:nvSpPr>
        <p:spPr>
          <a:xfrm>
            <a:off x="1981200" y="2583185"/>
            <a:ext cx="1143000" cy="264364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C19A38-543C-BB05-6C78-38B3ADE88999}"/>
              </a:ext>
            </a:extLst>
          </p:cNvPr>
          <p:cNvSpPr/>
          <p:nvPr/>
        </p:nvSpPr>
        <p:spPr>
          <a:xfrm>
            <a:off x="1941117" y="5257799"/>
            <a:ext cx="1143000" cy="264364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E17BDF-B4C3-84DE-1512-7C0DF997AB4C}"/>
              </a:ext>
            </a:extLst>
          </p:cNvPr>
          <p:cNvSpPr txBox="1">
            <a:spLocks/>
          </p:cNvSpPr>
          <p:nvPr/>
        </p:nvSpPr>
        <p:spPr>
          <a:xfrm>
            <a:off x="8458201" y="154789"/>
            <a:ext cx="3505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n-US" kern="0" dirty="0"/>
              <a:t>Estado Actual</a:t>
            </a:r>
          </a:p>
          <a:p>
            <a:r>
              <a:rPr lang="en-US" kern="0" dirty="0"/>
              <a:t>CPLD</a:t>
            </a:r>
          </a:p>
        </p:txBody>
      </p:sp>
    </p:spTree>
    <p:extLst>
      <p:ext uri="{BB962C8B-B14F-4D97-AF65-F5344CB8AC3E}">
        <p14:creationId xmlns:p14="http://schemas.microsoft.com/office/powerpoint/2010/main" val="253217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EFFC-E6F5-BFCD-C5B4-A0E153F3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553998"/>
          </a:xfrm>
        </p:spPr>
        <p:txBody>
          <a:bodyPr/>
          <a:lstStyle/>
          <a:p>
            <a:r>
              <a:rPr lang="en-US" dirty="0" err="1"/>
              <a:t>Señal</a:t>
            </a:r>
            <a:r>
              <a:rPr lang="en-US" dirty="0"/>
              <a:t> amarilla G2</a:t>
            </a:r>
          </a:p>
        </p:txBody>
      </p:sp>
      <p:pic>
        <p:nvPicPr>
          <p:cNvPr id="6" name="Picture 5" descr="A screen shot of a graph">
            <a:extLst>
              <a:ext uri="{FF2B5EF4-FFF2-40B4-BE49-F238E27FC236}">
                <a16:creationId xmlns:a16="http://schemas.microsoft.com/office/drawing/2014/main" id="{0CD64DBA-656B-E3FE-DCFC-E5C568A08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3" y="838200"/>
            <a:ext cx="4343400" cy="26722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5DBEE5-CF21-7357-76D5-EEB512FFF7E4}"/>
              </a:ext>
            </a:extLst>
          </p:cNvPr>
          <p:cNvSpPr txBox="1">
            <a:spLocks/>
          </p:cNvSpPr>
          <p:nvPr/>
        </p:nvSpPr>
        <p:spPr>
          <a:xfrm>
            <a:off x="396349" y="762000"/>
            <a:ext cx="1133845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n-US" kern="0" dirty="0" err="1"/>
              <a:t>Señal</a:t>
            </a:r>
            <a:r>
              <a:rPr lang="en-US" kern="0" dirty="0"/>
              <a:t> Azul G4</a:t>
            </a:r>
          </a:p>
        </p:txBody>
      </p:sp>
      <p:sp>
        <p:nvSpPr>
          <p:cNvPr id="8" name="CuadroTexto 22">
            <a:extLst>
              <a:ext uri="{FF2B5EF4-FFF2-40B4-BE49-F238E27FC236}">
                <a16:creationId xmlns:a16="http://schemas.microsoft.com/office/drawing/2014/main" id="{A5C9D9FC-26E9-3634-A884-10CFDBA55A50}"/>
              </a:ext>
            </a:extLst>
          </p:cNvPr>
          <p:cNvSpPr txBox="1"/>
          <p:nvPr/>
        </p:nvSpPr>
        <p:spPr>
          <a:xfrm>
            <a:off x="228600" y="4934634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Dead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Time 500ns</a:t>
            </a:r>
          </a:p>
        </p:txBody>
      </p:sp>
      <p:sp>
        <p:nvSpPr>
          <p:cNvPr id="9" name="CuadroTexto 22">
            <a:extLst>
              <a:ext uri="{FF2B5EF4-FFF2-40B4-BE49-F238E27FC236}">
                <a16:creationId xmlns:a16="http://schemas.microsoft.com/office/drawing/2014/main" id="{B82DD878-0068-A7A1-811E-2741221CBF51}"/>
              </a:ext>
            </a:extLst>
          </p:cNvPr>
          <p:cNvSpPr txBox="1"/>
          <p:nvPr/>
        </p:nvSpPr>
        <p:spPr>
          <a:xfrm>
            <a:off x="8259170" y="1924986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latin typeface="Arial"/>
                <a:cs typeface="Arial"/>
              </a:rPr>
              <a:t>0 en </a:t>
            </a:r>
            <a:r>
              <a:rPr lang="es-CL" b="1" kern="0" spc="10" dirty="0" err="1">
                <a:latin typeface="Arial"/>
                <a:cs typeface="Arial"/>
              </a:rPr>
              <a:t>Simulink</a:t>
            </a:r>
            <a:r>
              <a:rPr lang="es-CL" b="1" kern="0" spc="10" dirty="0">
                <a:latin typeface="Arial"/>
                <a:cs typeface="Arial"/>
              </a:rPr>
              <a:t> PWM1B  // GPIO3: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2 Off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4 </a:t>
            </a:r>
            <a:r>
              <a:rPr lang="es-CL" b="1" kern="0" spc="10" dirty="0" err="1">
                <a:latin typeface="Arial"/>
                <a:cs typeface="Arial"/>
              </a:rPr>
              <a:t>On</a:t>
            </a:r>
            <a:endParaRPr lang="es-CL" b="1" kern="0" spc="1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Delfino CPLD = 1 (LED)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Debería V = 0</a:t>
            </a:r>
          </a:p>
        </p:txBody>
      </p:sp>
      <p:sp>
        <p:nvSpPr>
          <p:cNvPr id="10" name="CuadroTexto 22">
            <a:extLst>
              <a:ext uri="{FF2B5EF4-FFF2-40B4-BE49-F238E27FC236}">
                <a16:creationId xmlns:a16="http://schemas.microsoft.com/office/drawing/2014/main" id="{E4FA39EB-76AB-2BA0-024E-3A708E780F10}"/>
              </a:ext>
            </a:extLst>
          </p:cNvPr>
          <p:cNvSpPr txBox="1"/>
          <p:nvPr/>
        </p:nvSpPr>
        <p:spPr>
          <a:xfrm>
            <a:off x="8269434" y="3657600"/>
            <a:ext cx="3962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latin typeface="Arial"/>
                <a:cs typeface="Arial"/>
              </a:rPr>
              <a:t>1 en </a:t>
            </a:r>
            <a:r>
              <a:rPr lang="es-CL" b="1" kern="0" spc="10" dirty="0" err="1">
                <a:latin typeface="Arial"/>
                <a:cs typeface="Arial"/>
              </a:rPr>
              <a:t>Simulink</a:t>
            </a:r>
            <a:r>
              <a:rPr lang="es-CL" b="1" kern="0" spc="10" dirty="0">
                <a:latin typeface="Arial"/>
                <a:cs typeface="Arial"/>
              </a:rPr>
              <a:t> PWM1B // GPIO3: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2 </a:t>
            </a:r>
            <a:r>
              <a:rPr lang="es-CL" b="1" kern="0" spc="10" dirty="0" err="1">
                <a:latin typeface="Arial"/>
                <a:cs typeface="Arial"/>
              </a:rPr>
              <a:t>On</a:t>
            </a:r>
            <a:endParaRPr lang="es-CL" b="1" kern="0" spc="10" dirty="0">
              <a:latin typeface="Arial"/>
              <a:cs typeface="Arial"/>
            </a:endParaRP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Gate 4 Off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Delfino CPLD = 0 (LED)</a:t>
            </a:r>
          </a:p>
          <a:p>
            <a:pPr marL="285750" indent="-285750">
              <a:buFontTx/>
              <a:buChar char="-"/>
            </a:pPr>
            <a:r>
              <a:rPr lang="es-CL" b="1" kern="0" spc="10" dirty="0">
                <a:latin typeface="Arial"/>
                <a:cs typeface="Arial"/>
              </a:rPr>
              <a:t>Debería V = </a:t>
            </a:r>
            <a:r>
              <a:rPr lang="es-CL" b="1" kern="0" spc="10" dirty="0" err="1">
                <a:latin typeface="Arial"/>
                <a:cs typeface="Arial"/>
              </a:rPr>
              <a:t>Vc</a:t>
            </a:r>
            <a:endParaRPr lang="es-CL" b="1" kern="0" spc="10" dirty="0">
              <a:latin typeface="Arial"/>
              <a:cs typeface="Arial"/>
            </a:endParaRPr>
          </a:p>
        </p:txBody>
      </p:sp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B1C52CC0-FE5D-91CD-F37C-F546FF8C1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66" y="3564996"/>
            <a:ext cx="4361598" cy="268340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47DC4D-C1D0-339F-58AD-91BE216D334A}"/>
              </a:ext>
            </a:extLst>
          </p:cNvPr>
          <p:cNvSpPr/>
          <p:nvPr/>
        </p:nvSpPr>
        <p:spPr>
          <a:xfrm>
            <a:off x="1863517" y="5141121"/>
            <a:ext cx="1143000" cy="264364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3" descr="A screen shot of a graph">
            <a:extLst>
              <a:ext uri="{FF2B5EF4-FFF2-40B4-BE49-F238E27FC236}">
                <a16:creationId xmlns:a16="http://schemas.microsoft.com/office/drawing/2014/main" id="{7BAFE815-C937-EB9B-1C6D-4A2FA876D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12223" r="81631" b="57601"/>
          <a:stretch/>
        </p:blipFill>
        <p:spPr>
          <a:xfrm>
            <a:off x="1726026" y="1366281"/>
            <a:ext cx="1902154" cy="2036802"/>
          </a:xfrm>
          <a:prstGeom prst="rect">
            <a:avLst/>
          </a:prstGeom>
        </p:spPr>
      </p:pic>
      <p:sp>
        <p:nvSpPr>
          <p:cNvPr id="11" name="Rectangle: Rounded Corners 14">
            <a:extLst>
              <a:ext uri="{FF2B5EF4-FFF2-40B4-BE49-F238E27FC236}">
                <a16:creationId xmlns:a16="http://schemas.microsoft.com/office/drawing/2014/main" id="{E5BE81A6-B948-4253-D2F8-04757619728C}"/>
              </a:ext>
            </a:extLst>
          </p:cNvPr>
          <p:cNvSpPr/>
          <p:nvPr/>
        </p:nvSpPr>
        <p:spPr>
          <a:xfrm>
            <a:off x="2021434" y="2606356"/>
            <a:ext cx="1143000" cy="264364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5903A2B9-6844-07DD-BC2B-F8B82FC7D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" t="12348" r="81689" b="57913"/>
          <a:stretch/>
        </p:blipFill>
        <p:spPr>
          <a:xfrm>
            <a:off x="1726026" y="4059967"/>
            <a:ext cx="1894284" cy="2036033"/>
          </a:xfrm>
          <a:prstGeom prst="rect">
            <a:avLst/>
          </a:prstGeom>
        </p:spPr>
      </p:pic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5E443116-266A-1E25-2F3A-63D32B027D11}"/>
              </a:ext>
            </a:extLst>
          </p:cNvPr>
          <p:cNvSpPr/>
          <p:nvPr/>
        </p:nvSpPr>
        <p:spPr>
          <a:xfrm>
            <a:off x="1952817" y="5283828"/>
            <a:ext cx="1143000" cy="264364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78FAE4-B7B4-F59B-4EB0-B007D68018C8}"/>
              </a:ext>
            </a:extLst>
          </p:cNvPr>
          <p:cNvSpPr txBox="1">
            <a:spLocks/>
          </p:cNvSpPr>
          <p:nvPr/>
        </p:nvSpPr>
        <p:spPr>
          <a:xfrm>
            <a:off x="8458201" y="154789"/>
            <a:ext cx="3505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n-US" kern="0" dirty="0"/>
              <a:t>Estado Actual</a:t>
            </a:r>
          </a:p>
          <a:p>
            <a:r>
              <a:rPr lang="en-US" kern="0" dirty="0"/>
              <a:t>CPLD</a:t>
            </a:r>
          </a:p>
        </p:txBody>
      </p:sp>
    </p:spTree>
    <p:extLst>
      <p:ext uri="{BB962C8B-B14F-4D97-AF65-F5344CB8AC3E}">
        <p14:creationId xmlns:p14="http://schemas.microsoft.com/office/powerpoint/2010/main" val="335368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EFFC-E6F5-BFCD-C5B4-A0E153F3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553998"/>
          </a:xfrm>
        </p:spPr>
        <p:txBody>
          <a:bodyPr/>
          <a:lstStyle/>
          <a:p>
            <a:r>
              <a:rPr lang="es-MX" dirty="0"/>
              <a:t>Flujo</a:t>
            </a:r>
            <a:r>
              <a:rPr lang="en-US" dirty="0"/>
              <a:t> de Variable PWM1A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BC67B50-1256-12D3-3E73-F1CC99F222B9}"/>
              </a:ext>
            </a:extLst>
          </p:cNvPr>
          <p:cNvSpPr/>
          <p:nvPr/>
        </p:nvSpPr>
        <p:spPr>
          <a:xfrm>
            <a:off x="999130" y="1451582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Simulink</a:t>
            </a:r>
          </a:p>
          <a:p>
            <a:pPr algn="ctr"/>
            <a:r>
              <a:rPr lang="es-MX" dirty="0"/>
              <a:t>o</a:t>
            </a:r>
          </a:p>
          <a:p>
            <a:pPr algn="ctr"/>
            <a:r>
              <a:rPr lang="es-MX" dirty="0"/>
              <a:t>Composer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2CC71C-E4F0-827C-5968-60B37D094DB2}"/>
              </a:ext>
            </a:extLst>
          </p:cNvPr>
          <p:cNvSpPr/>
          <p:nvPr/>
        </p:nvSpPr>
        <p:spPr>
          <a:xfrm>
            <a:off x="3286716" y="1451582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Delfino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A7B78FE-E47C-1C1A-640D-027F7879907A}"/>
              </a:ext>
            </a:extLst>
          </p:cNvPr>
          <p:cNvCxnSpPr>
            <a:cxnSpLocks/>
          </p:cNvCxnSpPr>
          <p:nvPr/>
        </p:nvCxnSpPr>
        <p:spPr>
          <a:xfrm>
            <a:off x="2638223" y="1971877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7D749C7-E60A-FDC7-C6F7-68553C5F59A9}"/>
              </a:ext>
            </a:extLst>
          </p:cNvPr>
          <p:cNvSpPr txBox="1"/>
          <p:nvPr/>
        </p:nvSpPr>
        <p:spPr>
          <a:xfrm>
            <a:off x="2752523" y="160254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949CB22-1F92-8C7F-54F5-C6A1366C70CB}"/>
              </a:ext>
            </a:extLst>
          </p:cNvPr>
          <p:cNvSpPr/>
          <p:nvPr/>
        </p:nvSpPr>
        <p:spPr>
          <a:xfrm>
            <a:off x="5562600" y="1451582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CPLD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4FD3CA8-65CE-49F6-6A70-8ECFE0701BF0}"/>
              </a:ext>
            </a:extLst>
          </p:cNvPr>
          <p:cNvCxnSpPr>
            <a:cxnSpLocks/>
          </p:cNvCxnSpPr>
          <p:nvPr/>
        </p:nvCxnSpPr>
        <p:spPr>
          <a:xfrm>
            <a:off x="4924223" y="1975227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0E2F16F-BA9F-2627-E881-FE99611D986F}"/>
              </a:ext>
            </a:extLst>
          </p:cNvPr>
          <p:cNvSpPr txBox="1"/>
          <p:nvPr/>
        </p:nvSpPr>
        <p:spPr>
          <a:xfrm>
            <a:off x="5038523" y="160589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232429-A966-1A7F-97B4-55C1CE0C87BE}"/>
              </a:ext>
            </a:extLst>
          </p:cNvPr>
          <p:cNvSpPr txBox="1"/>
          <p:nvPr/>
        </p:nvSpPr>
        <p:spPr>
          <a:xfrm>
            <a:off x="4901304" y="2011809"/>
            <a:ext cx="5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Led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6039D68-56DF-9ADD-8451-CA3C8FE4D2CB}"/>
              </a:ext>
            </a:extLst>
          </p:cNvPr>
          <p:cNvSpPr/>
          <p:nvPr/>
        </p:nvSpPr>
        <p:spPr>
          <a:xfrm>
            <a:off x="7763932" y="1451582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2AEE22D-C6E1-E861-1A22-055A6CE9AE3A}"/>
              </a:ext>
            </a:extLst>
          </p:cNvPr>
          <p:cNvSpPr/>
          <p:nvPr/>
        </p:nvSpPr>
        <p:spPr>
          <a:xfrm>
            <a:off x="7758011" y="2061182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4583771-1F35-FD4F-C63A-175FA1BC7E68}"/>
              </a:ext>
            </a:extLst>
          </p:cNvPr>
          <p:cNvCxnSpPr>
            <a:cxnSpLocks/>
          </p:cNvCxnSpPr>
          <p:nvPr/>
        </p:nvCxnSpPr>
        <p:spPr>
          <a:xfrm>
            <a:off x="7152645" y="1664732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9BC14CE-140A-0C8F-3A9F-F1A8735C5861}"/>
              </a:ext>
            </a:extLst>
          </p:cNvPr>
          <p:cNvSpPr txBox="1"/>
          <p:nvPr/>
        </p:nvSpPr>
        <p:spPr>
          <a:xfrm>
            <a:off x="7266945" y="1295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AF6241B-5B66-9498-BA68-9D325EFA8208}"/>
              </a:ext>
            </a:extLst>
          </p:cNvPr>
          <p:cNvCxnSpPr>
            <a:cxnSpLocks/>
          </p:cNvCxnSpPr>
          <p:nvPr/>
        </p:nvCxnSpPr>
        <p:spPr>
          <a:xfrm>
            <a:off x="7152645" y="2268359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B596EC3-975E-CC8C-D1C2-7F16479F04E7}"/>
              </a:ext>
            </a:extLst>
          </p:cNvPr>
          <p:cNvSpPr txBox="1"/>
          <p:nvPr/>
        </p:nvSpPr>
        <p:spPr>
          <a:xfrm>
            <a:off x="7266945" y="189902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B6F57EF-A4F6-D326-6A70-74A0BFDAAF0B}"/>
              </a:ext>
            </a:extLst>
          </p:cNvPr>
          <p:cNvCxnSpPr>
            <a:cxnSpLocks/>
          </p:cNvCxnSpPr>
          <p:nvPr/>
        </p:nvCxnSpPr>
        <p:spPr>
          <a:xfrm>
            <a:off x="9420023" y="166722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F70E14E-DF32-4D85-928A-012A90FF0767}"/>
              </a:ext>
            </a:extLst>
          </p:cNvPr>
          <p:cNvSpPr txBox="1"/>
          <p:nvPr/>
        </p:nvSpPr>
        <p:spPr>
          <a:xfrm>
            <a:off x="9534323" y="129789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030887C-5755-0EA7-0EA0-318F13BC943B}"/>
              </a:ext>
            </a:extLst>
          </p:cNvPr>
          <p:cNvCxnSpPr>
            <a:cxnSpLocks/>
          </p:cNvCxnSpPr>
          <p:nvPr/>
        </p:nvCxnSpPr>
        <p:spPr>
          <a:xfrm>
            <a:off x="9420023" y="2268359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1850B66-6EB6-667F-2B27-D135E50C6686}"/>
              </a:ext>
            </a:extLst>
          </p:cNvPr>
          <p:cNvSpPr txBox="1"/>
          <p:nvPr/>
        </p:nvSpPr>
        <p:spPr>
          <a:xfrm>
            <a:off x="9534323" y="189902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BADD2EC-6611-2948-7BDE-DB691B23082F}"/>
              </a:ext>
            </a:extLst>
          </p:cNvPr>
          <p:cNvSpPr/>
          <p:nvPr/>
        </p:nvSpPr>
        <p:spPr>
          <a:xfrm>
            <a:off x="10085514" y="1451582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G1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9F3B4598-C657-4E2B-1671-7FB0081CBCA4}"/>
              </a:ext>
            </a:extLst>
          </p:cNvPr>
          <p:cNvSpPr/>
          <p:nvPr/>
        </p:nvSpPr>
        <p:spPr>
          <a:xfrm>
            <a:off x="10099940" y="2055431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G3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ED0F0B6-FB86-D4D7-4AAD-C737C23C377A}"/>
              </a:ext>
            </a:extLst>
          </p:cNvPr>
          <p:cNvSpPr/>
          <p:nvPr/>
        </p:nvSpPr>
        <p:spPr>
          <a:xfrm>
            <a:off x="999130" y="3127161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Simulink</a:t>
            </a:r>
          </a:p>
          <a:p>
            <a:pPr algn="ctr"/>
            <a:r>
              <a:rPr lang="es-MX" dirty="0"/>
              <a:t>o</a:t>
            </a:r>
          </a:p>
          <a:p>
            <a:pPr algn="ctr"/>
            <a:r>
              <a:rPr lang="es-MX" dirty="0"/>
              <a:t>Composer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51F9CAF7-E88B-623A-5991-3F8E8AC8AF2E}"/>
              </a:ext>
            </a:extLst>
          </p:cNvPr>
          <p:cNvSpPr/>
          <p:nvPr/>
        </p:nvSpPr>
        <p:spPr>
          <a:xfrm>
            <a:off x="3286716" y="3127161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Delfino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5B39E48-8334-9CB3-A1A2-DF99D7E42D53}"/>
              </a:ext>
            </a:extLst>
          </p:cNvPr>
          <p:cNvCxnSpPr>
            <a:cxnSpLocks/>
          </p:cNvCxnSpPr>
          <p:nvPr/>
        </p:nvCxnSpPr>
        <p:spPr>
          <a:xfrm>
            <a:off x="2638223" y="364745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32F80FA-CCF0-75A5-E78F-7D2D656221C3}"/>
              </a:ext>
            </a:extLst>
          </p:cNvPr>
          <p:cNvSpPr txBox="1"/>
          <p:nvPr/>
        </p:nvSpPr>
        <p:spPr>
          <a:xfrm>
            <a:off x="2752523" y="327812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E96E9A2-CCFF-5387-7688-5E264350BEDA}"/>
              </a:ext>
            </a:extLst>
          </p:cNvPr>
          <p:cNvSpPr/>
          <p:nvPr/>
        </p:nvSpPr>
        <p:spPr>
          <a:xfrm>
            <a:off x="5562600" y="3127161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CPLD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6B0907-9AFF-1742-7997-8FE650C752C8}"/>
              </a:ext>
            </a:extLst>
          </p:cNvPr>
          <p:cNvCxnSpPr>
            <a:cxnSpLocks/>
          </p:cNvCxnSpPr>
          <p:nvPr/>
        </p:nvCxnSpPr>
        <p:spPr>
          <a:xfrm>
            <a:off x="4924223" y="365080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1E02C37-EABE-6583-F7C7-0431F4D3614B}"/>
              </a:ext>
            </a:extLst>
          </p:cNvPr>
          <p:cNvSpPr txBox="1"/>
          <p:nvPr/>
        </p:nvSpPr>
        <p:spPr>
          <a:xfrm>
            <a:off x="5038523" y="32814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255B6F2-1825-1AAB-AD28-A14AF7396850}"/>
              </a:ext>
            </a:extLst>
          </p:cNvPr>
          <p:cNvSpPr txBox="1"/>
          <p:nvPr/>
        </p:nvSpPr>
        <p:spPr>
          <a:xfrm>
            <a:off x="4901304" y="3687388"/>
            <a:ext cx="5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Led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917B2D8-C2AE-A202-A7E7-71CC22823912}"/>
              </a:ext>
            </a:extLst>
          </p:cNvPr>
          <p:cNvSpPr/>
          <p:nvPr/>
        </p:nvSpPr>
        <p:spPr>
          <a:xfrm>
            <a:off x="7763932" y="3127161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7AE7319-35BD-1C5C-FD8D-25904567FDCD}"/>
              </a:ext>
            </a:extLst>
          </p:cNvPr>
          <p:cNvSpPr/>
          <p:nvPr/>
        </p:nvSpPr>
        <p:spPr>
          <a:xfrm>
            <a:off x="7758011" y="3736761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C44652F-DF9E-830A-08D0-AA1F1F284859}"/>
              </a:ext>
            </a:extLst>
          </p:cNvPr>
          <p:cNvCxnSpPr>
            <a:cxnSpLocks/>
          </p:cNvCxnSpPr>
          <p:nvPr/>
        </p:nvCxnSpPr>
        <p:spPr>
          <a:xfrm>
            <a:off x="7152645" y="3340311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F6B8645-29E6-3C35-E2BE-03B7ED18E5FB}"/>
              </a:ext>
            </a:extLst>
          </p:cNvPr>
          <p:cNvSpPr txBox="1"/>
          <p:nvPr/>
        </p:nvSpPr>
        <p:spPr>
          <a:xfrm>
            <a:off x="7266945" y="297097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A42D529-1C9B-D372-470C-2F6C43FEBBC9}"/>
              </a:ext>
            </a:extLst>
          </p:cNvPr>
          <p:cNvCxnSpPr>
            <a:cxnSpLocks/>
          </p:cNvCxnSpPr>
          <p:nvPr/>
        </p:nvCxnSpPr>
        <p:spPr>
          <a:xfrm>
            <a:off x="7152645" y="3943938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A627877-B6E0-2732-3F49-F03F3774B343}"/>
              </a:ext>
            </a:extLst>
          </p:cNvPr>
          <p:cNvSpPr txBox="1"/>
          <p:nvPr/>
        </p:nvSpPr>
        <p:spPr>
          <a:xfrm>
            <a:off x="7266945" y="35746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98C2A04-3F5C-32D6-F631-6C19F2A6AA49}"/>
              </a:ext>
            </a:extLst>
          </p:cNvPr>
          <p:cNvCxnSpPr>
            <a:cxnSpLocks/>
          </p:cNvCxnSpPr>
          <p:nvPr/>
        </p:nvCxnSpPr>
        <p:spPr>
          <a:xfrm>
            <a:off x="9420023" y="3342805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F08E873-6E0C-66A3-45E5-33D4019245AA}"/>
              </a:ext>
            </a:extLst>
          </p:cNvPr>
          <p:cNvSpPr txBox="1"/>
          <p:nvPr/>
        </p:nvSpPr>
        <p:spPr>
          <a:xfrm>
            <a:off x="9534323" y="297347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C3902E00-F0DA-DCB6-CB4E-06E0A1CC63BA}"/>
              </a:ext>
            </a:extLst>
          </p:cNvPr>
          <p:cNvCxnSpPr>
            <a:cxnSpLocks/>
          </p:cNvCxnSpPr>
          <p:nvPr/>
        </p:nvCxnSpPr>
        <p:spPr>
          <a:xfrm>
            <a:off x="9420023" y="3943938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E6F9791-4089-A229-A847-A591F54721DA}"/>
              </a:ext>
            </a:extLst>
          </p:cNvPr>
          <p:cNvSpPr txBox="1"/>
          <p:nvPr/>
        </p:nvSpPr>
        <p:spPr>
          <a:xfrm>
            <a:off x="9534323" y="35746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34D1C096-B2B8-AE9D-D238-336E951B59B1}"/>
              </a:ext>
            </a:extLst>
          </p:cNvPr>
          <p:cNvSpPr/>
          <p:nvPr/>
        </p:nvSpPr>
        <p:spPr>
          <a:xfrm>
            <a:off x="10085514" y="3127161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G1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5F9EAC44-7551-2B20-AF0D-67E32CDA491D}"/>
              </a:ext>
            </a:extLst>
          </p:cNvPr>
          <p:cNvSpPr/>
          <p:nvPr/>
        </p:nvSpPr>
        <p:spPr>
          <a:xfrm>
            <a:off x="10099940" y="3731010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G3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1AE3E3F-0789-B48F-C44F-7EBC8F22E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198704"/>
              </p:ext>
            </p:extLst>
          </p:nvPr>
        </p:nvGraphicFramePr>
        <p:xfrm>
          <a:off x="999130" y="4917737"/>
          <a:ext cx="270510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225195526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46469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Sim/</a:t>
                      </a:r>
                      <a:r>
                        <a:rPr lang="es-MX" dirty="0" err="1"/>
                        <a:t>Com</a:t>
                      </a:r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1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3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410301"/>
                  </a:ext>
                </a:extLst>
              </a:tr>
            </a:tbl>
          </a:graphicData>
        </a:graphic>
      </p:graphicFrame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AD22892-289E-90C6-A729-D754F7CC2AC3}"/>
              </a:ext>
            </a:extLst>
          </p:cNvPr>
          <p:cNvSpPr/>
          <p:nvPr/>
        </p:nvSpPr>
        <p:spPr>
          <a:xfrm>
            <a:off x="999130" y="4436425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rgbClr val="F5BD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G1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D5AEC513-5F7E-24A1-3BA2-E1346985E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20786"/>
              </p:ext>
            </p:extLst>
          </p:nvPr>
        </p:nvGraphicFramePr>
        <p:xfrm>
          <a:off x="4210049" y="4917738"/>
          <a:ext cx="270510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225195526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46469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Sim/</a:t>
                      </a:r>
                      <a:r>
                        <a:rPr lang="es-MX" dirty="0" err="1"/>
                        <a:t>Com</a:t>
                      </a:r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1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3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410301"/>
                  </a:ext>
                </a:extLst>
              </a:tr>
            </a:tbl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2CBEDAB-AF06-2D69-1FB6-D07807665386}"/>
              </a:ext>
            </a:extLst>
          </p:cNvPr>
          <p:cNvSpPr/>
          <p:nvPr/>
        </p:nvSpPr>
        <p:spPr>
          <a:xfrm>
            <a:off x="4210049" y="4436426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rgbClr val="F5BD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AAA416-1BBF-D747-D8EC-F32B265C4033}"/>
              </a:ext>
            </a:extLst>
          </p:cNvPr>
          <p:cNvSpPr txBox="1">
            <a:spLocks/>
          </p:cNvSpPr>
          <p:nvPr/>
        </p:nvSpPr>
        <p:spPr>
          <a:xfrm>
            <a:off x="8458201" y="154789"/>
            <a:ext cx="3505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n-US" kern="0" dirty="0"/>
              <a:t>Estado </a:t>
            </a:r>
            <a:r>
              <a:rPr lang="en-US" kern="0" dirty="0" err="1"/>
              <a:t>Esperado</a:t>
            </a:r>
            <a:endParaRPr lang="en-US" kern="0" dirty="0"/>
          </a:p>
          <a:p>
            <a:r>
              <a:rPr lang="en-US" kern="0" dirty="0"/>
              <a:t>CPLD</a:t>
            </a:r>
          </a:p>
        </p:txBody>
      </p:sp>
    </p:spTree>
    <p:extLst>
      <p:ext uri="{BB962C8B-B14F-4D97-AF65-F5344CB8AC3E}">
        <p14:creationId xmlns:p14="http://schemas.microsoft.com/office/powerpoint/2010/main" val="6934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EFFC-E6F5-BFCD-C5B4-A0E153F3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553998"/>
          </a:xfrm>
        </p:spPr>
        <p:txBody>
          <a:bodyPr/>
          <a:lstStyle/>
          <a:p>
            <a:r>
              <a:rPr lang="es-MX" dirty="0"/>
              <a:t>Flujo</a:t>
            </a:r>
            <a:r>
              <a:rPr lang="en-US" dirty="0"/>
              <a:t> de Variable PWM1B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BC67B50-1256-12D3-3E73-F1CC99F222B9}"/>
              </a:ext>
            </a:extLst>
          </p:cNvPr>
          <p:cNvSpPr/>
          <p:nvPr/>
        </p:nvSpPr>
        <p:spPr>
          <a:xfrm>
            <a:off x="999130" y="1451582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Simulink</a:t>
            </a:r>
          </a:p>
          <a:p>
            <a:pPr algn="ctr"/>
            <a:r>
              <a:rPr lang="es-MX" dirty="0"/>
              <a:t>o</a:t>
            </a:r>
          </a:p>
          <a:p>
            <a:pPr algn="ctr"/>
            <a:r>
              <a:rPr lang="es-MX" dirty="0"/>
              <a:t>Composer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52CC71C-E4F0-827C-5968-60B37D094DB2}"/>
              </a:ext>
            </a:extLst>
          </p:cNvPr>
          <p:cNvSpPr/>
          <p:nvPr/>
        </p:nvSpPr>
        <p:spPr>
          <a:xfrm>
            <a:off x="3286716" y="1451582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Delfino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A7B78FE-E47C-1C1A-640D-027F7879907A}"/>
              </a:ext>
            </a:extLst>
          </p:cNvPr>
          <p:cNvCxnSpPr>
            <a:cxnSpLocks/>
          </p:cNvCxnSpPr>
          <p:nvPr/>
        </p:nvCxnSpPr>
        <p:spPr>
          <a:xfrm>
            <a:off x="2638223" y="1971877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7D749C7-E60A-FDC7-C6F7-68553C5F59A9}"/>
              </a:ext>
            </a:extLst>
          </p:cNvPr>
          <p:cNvSpPr txBox="1"/>
          <p:nvPr/>
        </p:nvSpPr>
        <p:spPr>
          <a:xfrm>
            <a:off x="2752523" y="160254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949CB22-1F92-8C7F-54F5-C6A1366C70CB}"/>
              </a:ext>
            </a:extLst>
          </p:cNvPr>
          <p:cNvSpPr/>
          <p:nvPr/>
        </p:nvSpPr>
        <p:spPr>
          <a:xfrm>
            <a:off x="5562600" y="1451582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CPLD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4FD3CA8-65CE-49F6-6A70-8ECFE0701BF0}"/>
              </a:ext>
            </a:extLst>
          </p:cNvPr>
          <p:cNvCxnSpPr>
            <a:cxnSpLocks/>
          </p:cNvCxnSpPr>
          <p:nvPr/>
        </p:nvCxnSpPr>
        <p:spPr>
          <a:xfrm>
            <a:off x="4924223" y="1975227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0E2F16F-BA9F-2627-E881-FE99611D986F}"/>
              </a:ext>
            </a:extLst>
          </p:cNvPr>
          <p:cNvSpPr txBox="1"/>
          <p:nvPr/>
        </p:nvSpPr>
        <p:spPr>
          <a:xfrm>
            <a:off x="5038523" y="160589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232429-A966-1A7F-97B4-55C1CE0C87BE}"/>
              </a:ext>
            </a:extLst>
          </p:cNvPr>
          <p:cNvSpPr txBox="1"/>
          <p:nvPr/>
        </p:nvSpPr>
        <p:spPr>
          <a:xfrm>
            <a:off x="4901304" y="2011809"/>
            <a:ext cx="5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Led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6039D68-56DF-9ADD-8451-CA3C8FE4D2CB}"/>
              </a:ext>
            </a:extLst>
          </p:cNvPr>
          <p:cNvSpPr/>
          <p:nvPr/>
        </p:nvSpPr>
        <p:spPr>
          <a:xfrm>
            <a:off x="7763932" y="1451582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2AEE22D-C6E1-E861-1A22-055A6CE9AE3A}"/>
              </a:ext>
            </a:extLst>
          </p:cNvPr>
          <p:cNvSpPr/>
          <p:nvPr/>
        </p:nvSpPr>
        <p:spPr>
          <a:xfrm>
            <a:off x="7758011" y="2061182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4583771-1F35-FD4F-C63A-175FA1BC7E68}"/>
              </a:ext>
            </a:extLst>
          </p:cNvPr>
          <p:cNvCxnSpPr>
            <a:cxnSpLocks/>
          </p:cNvCxnSpPr>
          <p:nvPr/>
        </p:nvCxnSpPr>
        <p:spPr>
          <a:xfrm>
            <a:off x="7152645" y="1664732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9BC14CE-140A-0C8F-3A9F-F1A8735C5861}"/>
              </a:ext>
            </a:extLst>
          </p:cNvPr>
          <p:cNvSpPr txBox="1"/>
          <p:nvPr/>
        </p:nvSpPr>
        <p:spPr>
          <a:xfrm>
            <a:off x="7266945" y="1295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FAF6241B-5B66-9498-BA68-9D325EFA8208}"/>
              </a:ext>
            </a:extLst>
          </p:cNvPr>
          <p:cNvCxnSpPr>
            <a:cxnSpLocks/>
          </p:cNvCxnSpPr>
          <p:nvPr/>
        </p:nvCxnSpPr>
        <p:spPr>
          <a:xfrm>
            <a:off x="7152645" y="2268359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B596EC3-975E-CC8C-D1C2-7F16479F04E7}"/>
              </a:ext>
            </a:extLst>
          </p:cNvPr>
          <p:cNvSpPr txBox="1"/>
          <p:nvPr/>
        </p:nvSpPr>
        <p:spPr>
          <a:xfrm>
            <a:off x="7266945" y="189902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B6F57EF-A4F6-D326-6A70-74A0BFDAAF0B}"/>
              </a:ext>
            </a:extLst>
          </p:cNvPr>
          <p:cNvCxnSpPr>
            <a:cxnSpLocks/>
          </p:cNvCxnSpPr>
          <p:nvPr/>
        </p:nvCxnSpPr>
        <p:spPr>
          <a:xfrm>
            <a:off x="9420023" y="166722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F70E14E-DF32-4D85-928A-012A90FF0767}"/>
              </a:ext>
            </a:extLst>
          </p:cNvPr>
          <p:cNvSpPr txBox="1"/>
          <p:nvPr/>
        </p:nvSpPr>
        <p:spPr>
          <a:xfrm>
            <a:off x="9534323" y="129789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8030887C-5755-0EA7-0EA0-318F13BC943B}"/>
              </a:ext>
            </a:extLst>
          </p:cNvPr>
          <p:cNvCxnSpPr>
            <a:cxnSpLocks/>
          </p:cNvCxnSpPr>
          <p:nvPr/>
        </p:nvCxnSpPr>
        <p:spPr>
          <a:xfrm>
            <a:off x="9420023" y="2268359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1850B66-6EB6-667F-2B27-D135E50C6686}"/>
              </a:ext>
            </a:extLst>
          </p:cNvPr>
          <p:cNvSpPr txBox="1"/>
          <p:nvPr/>
        </p:nvSpPr>
        <p:spPr>
          <a:xfrm>
            <a:off x="9534323" y="189902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BADD2EC-6611-2948-7BDE-DB691B23082F}"/>
              </a:ext>
            </a:extLst>
          </p:cNvPr>
          <p:cNvSpPr/>
          <p:nvPr/>
        </p:nvSpPr>
        <p:spPr>
          <a:xfrm>
            <a:off x="10085514" y="1451582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G2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9F3B4598-C657-4E2B-1671-7FB0081CBCA4}"/>
              </a:ext>
            </a:extLst>
          </p:cNvPr>
          <p:cNvSpPr/>
          <p:nvPr/>
        </p:nvSpPr>
        <p:spPr>
          <a:xfrm>
            <a:off x="10099940" y="2055431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G4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BED0F0B6-FB86-D4D7-4AAD-C737C23C377A}"/>
              </a:ext>
            </a:extLst>
          </p:cNvPr>
          <p:cNvSpPr/>
          <p:nvPr/>
        </p:nvSpPr>
        <p:spPr>
          <a:xfrm>
            <a:off x="999130" y="3127161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Simulink</a:t>
            </a:r>
          </a:p>
          <a:p>
            <a:pPr algn="ctr"/>
            <a:r>
              <a:rPr lang="es-MX" dirty="0"/>
              <a:t>o</a:t>
            </a:r>
          </a:p>
          <a:p>
            <a:pPr algn="ctr"/>
            <a:r>
              <a:rPr lang="es-MX" dirty="0"/>
              <a:t>Composer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51F9CAF7-E88B-623A-5991-3F8E8AC8AF2E}"/>
              </a:ext>
            </a:extLst>
          </p:cNvPr>
          <p:cNvSpPr/>
          <p:nvPr/>
        </p:nvSpPr>
        <p:spPr>
          <a:xfrm>
            <a:off x="3286716" y="3127161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Delfino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65B39E48-8334-9CB3-A1A2-DF99D7E42D53}"/>
              </a:ext>
            </a:extLst>
          </p:cNvPr>
          <p:cNvCxnSpPr>
            <a:cxnSpLocks/>
          </p:cNvCxnSpPr>
          <p:nvPr/>
        </p:nvCxnSpPr>
        <p:spPr>
          <a:xfrm>
            <a:off x="2638223" y="364745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32F80FA-CCF0-75A5-E78F-7D2D656221C3}"/>
              </a:ext>
            </a:extLst>
          </p:cNvPr>
          <p:cNvSpPr txBox="1"/>
          <p:nvPr/>
        </p:nvSpPr>
        <p:spPr>
          <a:xfrm>
            <a:off x="2752523" y="327812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E96E9A2-CCFF-5387-7688-5E264350BEDA}"/>
              </a:ext>
            </a:extLst>
          </p:cNvPr>
          <p:cNvSpPr/>
          <p:nvPr/>
        </p:nvSpPr>
        <p:spPr>
          <a:xfrm>
            <a:off x="5562600" y="3127161"/>
            <a:ext cx="1524000" cy="1040590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CPLD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E76B0907-9AFF-1742-7997-8FE650C752C8}"/>
              </a:ext>
            </a:extLst>
          </p:cNvPr>
          <p:cNvCxnSpPr>
            <a:cxnSpLocks/>
          </p:cNvCxnSpPr>
          <p:nvPr/>
        </p:nvCxnSpPr>
        <p:spPr>
          <a:xfrm>
            <a:off x="4924223" y="365080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1E02C37-EABE-6583-F7C7-0431F4D3614B}"/>
              </a:ext>
            </a:extLst>
          </p:cNvPr>
          <p:cNvSpPr txBox="1"/>
          <p:nvPr/>
        </p:nvSpPr>
        <p:spPr>
          <a:xfrm>
            <a:off x="5038523" y="32814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255B6F2-1825-1AAB-AD28-A14AF7396850}"/>
              </a:ext>
            </a:extLst>
          </p:cNvPr>
          <p:cNvSpPr txBox="1"/>
          <p:nvPr/>
        </p:nvSpPr>
        <p:spPr>
          <a:xfrm>
            <a:off x="4901304" y="3687388"/>
            <a:ext cx="5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Led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D917B2D8-C2AE-A202-A7E7-71CC22823912}"/>
              </a:ext>
            </a:extLst>
          </p:cNvPr>
          <p:cNvSpPr/>
          <p:nvPr/>
        </p:nvSpPr>
        <p:spPr>
          <a:xfrm>
            <a:off x="7763932" y="3127161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77AE7319-35BD-1C5C-FD8D-25904567FDCD}"/>
              </a:ext>
            </a:extLst>
          </p:cNvPr>
          <p:cNvSpPr/>
          <p:nvPr/>
        </p:nvSpPr>
        <p:spPr>
          <a:xfrm>
            <a:off x="7758011" y="3736761"/>
            <a:ext cx="15240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Gate Driver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C44652F-DF9E-830A-08D0-AA1F1F284859}"/>
              </a:ext>
            </a:extLst>
          </p:cNvPr>
          <p:cNvCxnSpPr>
            <a:cxnSpLocks/>
          </p:cNvCxnSpPr>
          <p:nvPr/>
        </p:nvCxnSpPr>
        <p:spPr>
          <a:xfrm>
            <a:off x="7152645" y="3340311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F6B8645-29E6-3C35-E2BE-03B7ED18E5FB}"/>
              </a:ext>
            </a:extLst>
          </p:cNvPr>
          <p:cNvSpPr txBox="1"/>
          <p:nvPr/>
        </p:nvSpPr>
        <p:spPr>
          <a:xfrm>
            <a:off x="7266945" y="297097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5A42D529-1C9B-D372-470C-2F6C43FEBBC9}"/>
              </a:ext>
            </a:extLst>
          </p:cNvPr>
          <p:cNvCxnSpPr>
            <a:cxnSpLocks/>
          </p:cNvCxnSpPr>
          <p:nvPr/>
        </p:nvCxnSpPr>
        <p:spPr>
          <a:xfrm>
            <a:off x="7152645" y="3943938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A627877-B6E0-2732-3F49-F03F3774B343}"/>
              </a:ext>
            </a:extLst>
          </p:cNvPr>
          <p:cNvSpPr txBox="1"/>
          <p:nvPr/>
        </p:nvSpPr>
        <p:spPr>
          <a:xfrm>
            <a:off x="7266945" y="35746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98C2A04-3F5C-32D6-F631-6C19F2A6AA49}"/>
              </a:ext>
            </a:extLst>
          </p:cNvPr>
          <p:cNvCxnSpPr>
            <a:cxnSpLocks/>
          </p:cNvCxnSpPr>
          <p:nvPr/>
        </p:nvCxnSpPr>
        <p:spPr>
          <a:xfrm>
            <a:off x="9420023" y="3342805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F08E873-6E0C-66A3-45E5-33D4019245AA}"/>
              </a:ext>
            </a:extLst>
          </p:cNvPr>
          <p:cNvSpPr txBox="1"/>
          <p:nvPr/>
        </p:nvSpPr>
        <p:spPr>
          <a:xfrm>
            <a:off x="9534323" y="297347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</a:t>
            </a:r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C3902E00-F0DA-DCB6-CB4E-06E0A1CC63BA}"/>
              </a:ext>
            </a:extLst>
          </p:cNvPr>
          <p:cNvCxnSpPr>
            <a:cxnSpLocks/>
          </p:cNvCxnSpPr>
          <p:nvPr/>
        </p:nvCxnSpPr>
        <p:spPr>
          <a:xfrm>
            <a:off x="9420023" y="3943938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E6F9791-4089-A229-A847-A591F54721DA}"/>
              </a:ext>
            </a:extLst>
          </p:cNvPr>
          <p:cNvSpPr txBox="1"/>
          <p:nvPr/>
        </p:nvSpPr>
        <p:spPr>
          <a:xfrm>
            <a:off x="9534323" y="35746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0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34D1C096-B2B8-AE9D-D238-336E951B59B1}"/>
              </a:ext>
            </a:extLst>
          </p:cNvPr>
          <p:cNvSpPr/>
          <p:nvPr/>
        </p:nvSpPr>
        <p:spPr>
          <a:xfrm>
            <a:off x="10085514" y="3127161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G2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5F9EAC44-7551-2B20-AF0D-67E32CDA491D}"/>
              </a:ext>
            </a:extLst>
          </p:cNvPr>
          <p:cNvSpPr/>
          <p:nvPr/>
        </p:nvSpPr>
        <p:spPr>
          <a:xfrm>
            <a:off x="10099940" y="3731010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G4</a:t>
            </a:r>
          </a:p>
        </p:txBody>
      </p:sp>
      <p:graphicFrame>
        <p:nvGraphicFramePr>
          <p:cNvPr id="58" name="Tabla 57">
            <a:extLst>
              <a:ext uri="{FF2B5EF4-FFF2-40B4-BE49-F238E27FC236}">
                <a16:creationId xmlns:a16="http://schemas.microsoft.com/office/drawing/2014/main" id="{E730772A-6139-FA29-DC5C-00BB9C629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034847"/>
              </p:ext>
            </p:extLst>
          </p:nvPr>
        </p:nvGraphicFramePr>
        <p:xfrm>
          <a:off x="999130" y="4917737"/>
          <a:ext cx="270510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225195526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46469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Sim/</a:t>
                      </a:r>
                      <a:r>
                        <a:rPr lang="es-MX" dirty="0" err="1"/>
                        <a:t>Com</a:t>
                      </a:r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1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3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410301"/>
                  </a:ext>
                </a:extLst>
              </a:tr>
            </a:tbl>
          </a:graphicData>
        </a:graphic>
      </p:graphicFrame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E3539C52-4912-B61D-233A-BB63A4627088}"/>
              </a:ext>
            </a:extLst>
          </p:cNvPr>
          <p:cNvSpPr/>
          <p:nvPr/>
        </p:nvSpPr>
        <p:spPr>
          <a:xfrm>
            <a:off x="999130" y="4436425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rgbClr val="F5BD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G2</a:t>
            </a:r>
          </a:p>
        </p:txBody>
      </p:sp>
      <p:graphicFrame>
        <p:nvGraphicFramePr>
          <p:cNvPr id="60" name="Tabla 59">
            <a:extLst>
              <a:ext uri="{FF2B5EF4-FFF2-40B4-BE49-F238E27FC236}">
                <a16:creationId xmlns:a16="http://schemas.microsoft.com/office/drawing/2014/main" id="{DBFD9F47-911D-49B7-1ABF-4E9C62CAD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51202"/>
              </p:ext>
            </p:extLst>
          </p:nvPr>
        </p:nvGraphicFramePr>
        <p:xfrm>
          <a:off x="4210049" y="4917738"/>
          <a:ext cx="270510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2551">
                  <a:extLst>
                    <a:ext uri="{9D8B030D-6E8A-4147-A177-3AD203B41FA5}">
                      <a16:colId xmlns:a16="http://schemas.microsoft.com/office/drawing/2014/main" val="2251955261"/>
                    </a:ext>
                  </a:extLst>
                </a:gridCol>
                <a:gridCol w="1352551">
                  <a:extLst>
                    <a:ext uri="{9D8B030D-6E8A-4147-A177-3AD203B41FA5}">
                      <a16:colId xmlns:a16="http://schemas.microsoft.com/office/drawing/2014/main" val="3464698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Sim/</a:t>
                      </a:r>
                      <a:r>
                        <a:rPr lang="es-MX" dirty="0" err="1"/>
                        <a:t>Com</a:t>
                      </a:r>
                      <a:endParaRPr lang="es-MX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Gate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81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3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410301"/>
                  </a:ext>
                </a:extLst>
              </a:tr>
            </a:tbl>
          </a:graphicData>
        </a:graphic>
      </p:graphicFrame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6C7F979-33CA-2947-1342-5690392DBAA7}"/>
              </a:ext>
            </a:extLst>
          </p:cNvPr>
          <p:cNvSpPr/>
          <p:nvPr/>
        </p:nvSpPr>
        <p:spPr>
          <a:xfrm>
            <a:off x="4210049" y="4436426"/>
            <a:ext cx="533400" cy="447445"/>
          </a:xfrm>
          <a:prstGeom prst="roundRect">
            <a:avLst>
              <a:gd name="adj" fmla="val 788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rgbClr val="F5BD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G4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915B23-AAE1-155C-F3CC-98CAEE1E5021}"/>
              </a:ext>
            </a:extLst>
          </p:cNvPr>
          <p:cNvSpPr txBox="1">
            <a:spLocks/>
          </p:cNvSpPr>
          <p:nvPr/>
        </p:nvSpPr>
        <p:spPr>
          <a:xfrm>
            <a:off x="8458201" y="154789"/>
            <a:ext cx="3505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r>
              <a:rPr lang="en-US" kern="0" dirty="0"/>
              <a:t>Estado </a:t>
            </a:r>
            <a:r>
              <a:rPr lang="en-US" kern="0" dirty="0" err="1"/>
              <a:t>Esperado</a:t>
            </a:r>
            <a:endParaRPr lang="en-US" kern="0" dirty="0"/>
          </a:p>
          <a:p>
            <a:r>
              <a:rPr lang="en-US" kern="0" dirty="0"/>
              <a:t>CPLD</a:t>
            </a:r>
          </a:p>
        </p:txBody>
      </p:sp>
    </p:spTree>
    <p:extLst>
      <p:ext uri="{BB962C8B-B14F-4D97-AF65-F5344CB8AC3E}">
        <p14:creationId xmlns:p14="http://schemas.microsoft.com/office/powerpoint/2010/main" val="202427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DPT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¿En qué consiste?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2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17A081-8970-74BA-340E-82D90B205940}"/>
              </a:ext>
            </a:extLst>
          </p:cNvPr>
          <p:cNvSpPr txBox="1"/>
          <p:nvPr/>
        </p:nvSpPr>
        <p:spPr>
          <a:xfrm>
            <a:off x="249250" y="914400"/>
            <a:ext cx="958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Determinar experimentalmente los tiempos de conmutación y las pérdidas de conmutación.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3AD202-0D38-7846-DC0F-7A81E545FE50}"/>
              </a:ext>
            </a:extLst>
          </p:cNvPr>
          <p:cNvSpPr txBox="1"/>
          <p:nvPr/>
        </p:nvSpPr>
        <p:spPr>
          <a:xfrm>
            <a:off x="249249" y="1532487"/>
            <a:ext cx="681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¿Como? Generando un impulso a condiciones deseadas (Nominales).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766B6C7-D2CC-3130-35FB-0D015F153918}"/>
              </a:ext>
            </a:extLst>
          </p:cNvPr>
          <p:cNvSpPr txBox="1"/>
          <p:nvPr/>
        </p:nvSpPr>
        <p:spPr>
          <a:xfrm>
            <a:off x="258508" y="2286000"/>
            <a:ext cx="759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lograrlo se prueba con una carga inductiva y se realizan dos pulsos con el objetivo de realizar el segundo pulso a la corriente de prueba.</a:t>
            </a:r>
          </a:p>
        </p:txBody>
      </p:sp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id="{B500EAD3-E292-CE23-D4ED-CCBCCBE95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13704"/>
            <a:ext cx="8625560" cy="16360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D7FEEFE-771A-E936-C9D1-10B8C8D64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569613"/>
            <a:ext cx="8786871" cy="1708559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F662C9B-E201-1E0C-221A-67FFD7773C5D}"/>
              </a:ext>
            </a:extLst>
          </p:cNvPr>
          <p:cNvCxnSpPr>
            <a:cxnSpLocks/>
          </p:cNvCxnSpPr>
          <p:nvPr/>
        </p:nvCxnSpPr>
        <p:spPr>
          <a:xfrm>
            <a:off x="2209800" y="2913704"/>
            <a:ext cx="0" cy="302989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3446ED2-DCDE-CE5E-7D11-524B915A6980}"/>
              </a:ext>
            </a:extLst>
          </p:cNvPr>
          <p:cNvCxnSpPr>
            <a:cxnSpLocks/>
          </p:cNvCxnSpPr>
          <p:nvPr/>
        </p:nvCxnSpPr>
        <p:spPr>
          <a:xfrm>
            <a:off x="6515100" y="2958578"/>
            <a:ext cx="0" cy="30612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041C25D-929A-C9E9-5E79-223453E3C5BA}"/>
              </a:ext>
            </a:extLst>
          </p:cNvPr>
          <p:cNvCxnSpPr>
            <a:cxnSpLocks/>
          </p:cNvCxnSpPr>
          <p:nvPr/>
        </p:nvCxnSpPr>
        <p:spPr>
          <a:xfrm>
            <a:off x="6728460" y="2964180"/>
            <a:ext cx="0" cy="29794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413D25E-E793-5139-67E2-DBECB8E38D3A}"/>
              </a:ext>
            </a:extLst>
          </p:cNvPr>
          <p:cNvCxnSpPr>
            <a:cxnSpLocks/>
          </p:cNvCxnSpPr>
          <p:nvPr/>
        </p:nvCxnSpPr>
        <p:spPr>
          <a:xfrm>
            <a:off x="7772400" y="2971800"/>
            <a:ext cx="0" cy="297942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3ABC8BDD-E114-ED05-E3EA-FCBDE5FC5154}"/>
              </a:ext>
            </a:extLst>
          </p:cNvPr>
          <p:cNvSpPr/>
          <p:nvPr/>
        </p:nvSpPr>
        <p:spPr>
          <a:xfrm>
            <a:off x="6637020" y="4914900"/>
            <a:ext cx="152396" cy="1524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5" name="Conector: curvado 24">
            <a:extLst>
              <a:ext uri="{FF2B5EF4-FFF2-40B4-BE49-F238E27FC236}">
                <a16:creationId xmlns:a16="http://schemas.microsoft.com/office/drawing/2014/main" id="{65018217-FD15-0D17-5654-05B63BE58D11}"/>
              </a:ext>
            </a:extLst>
          </p:cNvPr>
          <p:cNvCxnSpPr>
            <a:cxnSpLocks/>
            <a:stCxn id="23" idx="5"/>
          </p:cNvCxnSpPr>
          <p:nvPr/>
        </p:nvCxnSpPr>
        <p:spPr>
          <a:xfrm rot="16200000" flipH="1">
            <a:off x="6828055" y="4984024"/>
            <a:ext cx="174718" cy="2966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2633FE-3DE9-E091-80A6-8AE702A93E2E}"/>
              </a:ext>
            </a:extLst>
          </p:cNvPr>
          <p:cNvSpPr txBox="1"/>
          <p:nvPr/>
        </p:nvSpPr>
        <p:spPr>
          <a:xfrm>
            <a:off x="6987545" y="5044981"/>
            <a:ext cx="66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 Test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F979DAC-4F08-07BC-E766-CE2DC5B5ED42}"/>
              </a:ext>
            </a:extLst>
          </p:cNvPr>
          <p:cNvSpPr txBox="1"/>
          <p:nvPr/>
        </p:nvSpPr>
        <p:spPr>
          <a:xfrm>
            <a:off x="9167871" y="2971800"/>
            <a:ext cx="2626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T1: </a:t>
            </a:r>
            <a:r>
              <a:rPr lang="es-MX" dirty="0"/>
              <a:t>Pulso 1 (Aumento de corriente en la carga hasta llegar a I test)</a:t>
            </a:r>
          </a:p>
          <a:p>
            <a:r>
              <a:rPr lang="es-MX" dirty="0">
                <a:solidFill>
                  <a:srgbClr val="FF0000"/>
                </a:solidFill>
              </a:rPr>
              <a:t>T2: </a:t>
            </a:r>
            <a:r>
              <a:rPr lang="es-MX" dirty="0"/>
              <a:t>Break</a:t>
            </a:r>
          </a:p>
          <a:p>
            <a:r>
              <a:rPr lang="es-MX" dirty="0">
                <a:solidFill>
                  <a:srgbClr val="FF0000"/>
                </a:solidFill>
              </a:rPr>
              <a:t>T3: </a:t>
            </a:r>
            <a:r>
              <a:rPr lang="es-MX" dirty="0"/>
              <a:t>Pulso 2</a:t>
            </a:r>
          </a:p>
        </p:txBody>
      </p:sp>
    </p:spTree>
    <p:extLst>
      <p:ext uri="{BB962C8B-B14F-4D97-AF65-F5344CB8AC3E}">
        <p14:creationId xmlns:p14="http://schemas.microsoft.com/office/powerpoint/2010/main" val="300498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8C49F-B6E4-FD4C-E9D3-4A74AF93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553998"/>
          </a:xfrm>
        </p:spPr>
        <p:txBody>
          <a:bodyPr/>
          <a:lstStyle/>
          <a:p>
            <a:r>
              <a:rPr lang="es-MX" dirty="0"/>
              <a:t>¿Por qué </a:t>
            </a:r>
            <a:r>
              <a:rPr lang="es-MX" dirty="0" err="1"/>
              <a:t>Code</a:t>
            </a:r>
            <a:r>
              <a:rPr lang="es-MX" dirty="0"/>
              <a:t> Composer?</a:t>
            </a:r>
            <a:endParaRPr lang="en-US" dirty="0"/>
          </a:p>
        </p:txBody>
      </p:sp>
      <p:sp>
        <p:nvSpPr>
          <p:cNvPr id="3" name="CuadroTexto 22">
            <a:extLst>
              <a:ext uri="{FF2B5EF4-FFF2-40B4-BE49-F238E27FC236}">
                <a16:creationId xmlns:a16="http://schemas.microsoft.com/office/drawing/2014/main" id="{F8792C53-C325-9C25-9AEA-CD63C34E6A25}"/>
              </a:ext>
            </a:extLst>
          </p:cNvPr>
          <p:cNvSpPr txBox="1"/>
          <p:nvPr/>
        </p:nvSpPr>
        <p:spPr>
          <a:xfrm>
            <a:off x="228600" y="914400"/>
            <a:ext cx="1066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Lamentablemente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Simulink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solo nos permite como máximo intervalos de 5 [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 entre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switcheo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  <p:sp>
        <p:nvSpPr>
          <p:cNvPr id="4" name="CuadroTexto 22">
            <a:extLst>
              <a:ext uri="{FF2B5EF4-FFF2-40B4-BE49-F238E27FC236}">
                <a16:creationId xmlns:a16="http://schemas.microsoft.com/office/drawing/2014/main" id="{E49D6A59-D9F7-E0FA-E2CE-D8F330FE6FA0}"/>
              </a:ext>
            </a:extLst>
          </p:cNvPr>
          <p:cNvSpPr txBox="1"/>
          <p:nvPr/>
        </p:nvSpPr>
        <p:spPr>
          <a:xfrm>
            <a:off x="228600" y="3657600"/>
            <a:ext cx="1173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Code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Composer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es una buena solución, dado que es un código simple y nos permite intervalos &lt; 1 [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5DA7F3-2AB3-8E40-91F7-E0F62939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08641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de Composer Studio">
            <a:extLst>
              <a:ext uri="{FF2B5EF4-FFF2-40B4-BE49-F238E27FC236}">
                <a16:creationId xmlns:a16="http://schemas.microsoft.com/office/drawing/2014/main" id="{41DC1775-108F-8720-3EF2-F87984FA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75641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32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8C49F-B6E4-FD4C-E9D3-4A74AF93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553998"/>
          </a:xfrm>
        </p:spPr>
        <p:txBody>
          <a:bodyPr/>
          <a:lstStyle/>
          <a:p>
            <a:r>
              <a:rPr lang="es-MX" dirty="0" err="1"/>
              <a:t>Codigo</a:t>
            </a:r>
            <a:r>
              <a:rPr lang="es-MX" dirty="0"/>
              <a:t> Composer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FBECD-9A93-383B-6861-2E2FAC7F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981200"/>
            <a:ext cx="5847969" cy="3200400"/>
          </a:xfrm>
          <a:prstGeom prst="rect">
            <a:avLst/>
          </a:prstGeom>
        </p:spPr>
      </p:pic>
      <p:sp>
        <p:nvSpPr>
          <p:cNvPr id="7" name="CuadroTexto 22">
            <a:extLst>
              <a:ext uri="{FF2B5EF4-FFF2-40B4-BE49-F238E27FC236}">
                <a16:creationId xmlns:a16="http://schemas.microsoft.com/office/drawing/2014/main" id="{E62B54B2-DA6A-1DD0-D969-7011E03A5F37}"/>
              </a:ext>
            </a:extLst>
          </p:cNvPr>
          <p:cNvSpPr txBox="1"/>
          <p:nvPr/>
        </p:nvSpPr>
        <p:spPr>
          <a:xfrm>
            <a:off x="762000" y="107846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Inicio </a:t>
            </a:r>
          </a:p>
        </p:txBody>
      </p:sp>
      <p:sp>
        <p:nvSpPr>
          <p:cNvPr id="8" name="CuadroTexto 22">
            <a:extLst>
              <a:ext uri="{FF2B5EF4-FFF2-40B4-BE49-F238E27FC236}">
                <a16:creationId xmlns:a16="http://schemas.microsoft.com/office/drawing/2014/main" id="{B0AA6035-6356-BA01-B5C4-574F5522D01B}"/>
              </a:ext>
            </a:extLst>
          </p:cNvPr>
          <p:cNvSpPr txBox="1"/>
          <p:nvPr/>
        </p:nvSpPr>
        <p:spPr>
          <a:xfrm>
            <a:off x="5638799" y="107829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Loop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761A6-A93F-558D-C3D9-1C03B8AAC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06" y="1447631"/>
            <a:ext cx="4716380" cy="452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2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3198B3E-D6C0-54EF-B1BD-430386EA2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5"/>
          <a:stretch/>
        </p:blipFill>
        <p:spPr>
          <a:xfrm>
            <a:off x="4267200" y="1707671"/>
            <a:ext cx="3132323" cy="3366896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45762CA-697D-E964-A43A-0F471327527A}"/>
              </a:ext>
            </a:extLst>
          </p:cNvPr>
          <p:cNvSpPr/>
          <p:nvPr/>
        </p:nvSpPr>
        <p:spPr>
          <a:xfrm>
            <a:off x="6353175" y="2726846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D6B2478-3611-3F61-C148-A163F8E15633}"/>
              </a:ext>
            </a:extLst>
          </p:cNvPr>
          <p:cNvCxnSpPr>
            <a:stCxn id="13" idx="7"/>
          </p:cNvCxnSpPr>
          <p:nvPr/>
        </p:nvCxnSpPr>
        <p:spPr>
          <a:xfrm flipV="1">
            <a:off x="6548297" y="1860071"/>
            <a:ext cx="1071703" cy="900253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88F9A346-E2B8-8756-8CE1-2893125017A1}"/>
              </a:ext>
            </a:extLst>
          </p:cNvPr>
          <p:cNvSpPr/>
          <p:nvPr/>
        </p:nvSpPr>
        <p:spPr>
          <a:xfrm>
            <a:off x="6353175" y="3917471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A258DE9-9513-398C-5FF3-F9C641710DBA}"/>
              </a:ext>
            </a:extLst>
          </p:cNvPr>
          <p:cNvCxnSpPr>
            <a:cxnSpLocks/>
          </p:cNvCxnSpPr>
          <p:nvPr/>
        </p:nvCxnSpPr>
        <p:spPr>
          <a:xfrm>
            <a:off x="6548297" y="4089253"/>
            <a:ext cx="1071703" cy="887753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A746AE9-5283-3A0D-EBC1-4C9469EACB06}"/>
              </a:ext>
            </a:extLst>
          </p:cNvPr>
          <p:cNvSpPr/>
          <p:nvPr/>
        </p:nvSpPr>
        <p:spPr>
          <a:xfrm>
            <a:off x="4381184" y="3893850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ED277E1-1111-5A48-86C7-4B17F7EA625E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3563436" y="3657600"/>
            <a:ext cx="817748" cy="35055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6A7A733-93BD-B5A1-DA39-78065C60F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5" y="691966"/>
            <a:ext cx="4448766" cy="2737034"/>
          </a:xfrm>
          <a:prstGeom prst="rect">
            <a:avLst/>
          </a:prstGeom>
        </p:spPr>
      </p:pic>
      <p:pic>
        <p:nvPicPr>
          <p:cNvPr id="28" name="Imagen 2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0E4B708-7981-58FC-1FD9-20CD258C7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21" y="304800"/>
            <a:ext cx="4095674" cy="2519799"/>
          </a:xfrm>
          <a:prstGeom prst="rect">
            <a:avLst/>
          </a:prstGeom>
        </p:spPr>
      </p:pic>
      <p:pic>
        <p:nvPicPr>
          <p:cNvPr id="30" name="Imagen 2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B57EE4D-C438-26C3-2E28-B9CBB84C18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21" y="3496111"/>
            <a:ext cx="4095673" cy="2519799"/>
          </a:xfrm>
          <a:prstGeom prst="rect">
            <a:avLst/>
          </a:prstGeom>
        </p:spPr>
      </p:pic>
      <p:pic>
        <p:nvPicPr>
          <p:cNvPr id="31" name="Imagen 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7EE2F0-A829-E2FA-BE33-65322752E1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6" r="81143" b="8599"/>
          <a:stretch/>
        </p:blipFill>
        <p:spPr>
          <a:xfrm>
            <a:off x="7588386" y="2188760"/>
            <a:ext cx="2392170" cy="9002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Imagen 3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1656E65-1792-A1B9-35C5-F79D6E120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80227" r="82538" b="8879"/>
          <a:stretch/>
        </p:blipFill>
        <p:spPr>
          <a:xfrm>
            <a:off x="7669783" y="5296990"/>
            <a:ext cx="2161794" cy="8895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8A53C494-3F6A-94E9-BC14-5B839EF5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Test Funcionalidad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77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3198B3E-D6C0-54EF-B1BD-430386EA2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5"/>
          <a:stretch/>
        </p:blipFill>
        <p:spPr>
          <a:xfrm>
            <a:off x="4267200" y="1707671"/>
            <a:ext cx="3132323" cy="3366896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45762CA-697D-E964-A43A-0F471327527A}"/>
              </a:ext>
            </a:extLst>
          </p:cNvPr>
          <p:cNvSpPr/>
          <p:nvPr/>
        </p:nvSpPr>
        <p:spPr>
          <a:xfrm>
            <a:off x="6353175" y="2726846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D6B2478-3611-3F61-C148-A163F8E15633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944039" y="1872145"/>
            <a:ext cx="470623" cy="921657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88F9A346-E2B8-8756-8CE1-2893125017A1}"/>
              </a:ext>
            </a:extLst>
          </p:cNvPr>
          <p:cNvSpPr/>
          <p:nvPr/>
        </p:nvSpPr>
        <p:spPr>
          <a:xfrm>
            <a:off x="6353175" y="3917471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A258DE9-9513-398C-5FF3-F9C641710DBA}"/>
              </a:ext>
            </a:extLst>
          </p:cNvPr>
          <p:cNvCxnSpPr>
            <a:cxnSpLocks/>
          </p:cNvCxnSpPr>
          <p:nvPr/>
        </p:nvCxnSpPr>
        <p:spPr>
          <a:xfrm>
            <a:off x="6548297" y="4089253"/>
            <a:ext cx="1071703" cy="887753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5A746AE9-5283-3A0D-EBC1-4C9469EACB06}"/>
              </a:ext>
            </a:extLst>
          </p:cNvPr>
          <p:cNvSpPr/>
          <p:nvPr/>
        </p:nvSpPr>
        <p:spPr>
          <a:xfrm>
            <a:off x="4381184" y="3893850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ED277E1-1111-5A48-86C7-4B17F7EA625E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923702" y="4008150"/>
            <a:ext cx="457482" cy="415083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6A7A733-93BD-B5A1-DA39-78065C60F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2" y="4008150"/>
            <a:ext cx="3517034" cy="2163800"/>
          </a:xfrm>
          <a:prstGeom prst="rect">
            <a:avLst/>
          </a:prstGeom>
        </p:spPr>
      </p:pic>
      <p:pic>
        <p:nvPicPr>
          <p:cNvPr id="28" name="Imagen 2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0E4B708-7981-58FC-1FD9-20CD258C7B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21" y="304800"/>
            <a:ext cx="4095674" cy="2519799"/>
          </a:xfrm>
          <a:prstGeom prst="rect">
            <a:avLst/>
          </a:prstGeom>
        </p:spPr>
      </p:pic>
      <p:pic>
        <p:nvPicPr>
          <p:cNvPr id="30" name="Imagen 2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B57EE4D-C438-26C3-2E28-B9CBB84C18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21" y="3496111"/>
            <a:ext cx="4095673" cy="2519799"/>
          </a:xfrm>
          <a:prstGeom prst="rect">
            <a:avLst/>
          </a:prstGeom>
        </p:spPr>
      </p:pic>
      <p:pic>
        <p:nvPicPr>
          <p:cNvPr id="31" name="Imagen 3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7EE2F0-A829-E2FA-BE33-65322752E1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6" r="81143" b="8599"/>
          <a:stretch/>
        </p:blipFill>
        <p:spPr>
          <a:xfrm>
            <a:off x="7588386" y="2188760"/>
            <a:ext cx="2392170" cy="9002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Imagen 3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1656E65-1792-A1B9-35C5-F79D6E120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80227" r="82538" b="8879"/>
          <a:stretch/>
        </p:blipFill>
        <p:spPr>
          <a:xfrm>
            <a:off x="7669783" y="5296990"/>
            <a:ext cx="2161794" cy="8895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Elipse 12">
            <a:extLst>
              <a:ext uri="{FF2B5EF4-FFF2-40B4-BE49-F238E27FC236}">
                <a16:creationId xmlns:a16="http://schemas.microsoft.com/office/drawing/2014/main" id="{6E4BB4A1-FA02-490A-2492-DB4F3582B006}"/>
              </a:ext>
            </a:extLst>
          </p:cNvPr>
          <p:cNvSpPr/>
          <p:nvPr/>
        </p:nvSpPr>
        <p:spPr>
          <a:xfrm>
            <a:off x="4381184" y="2760324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" name="Imagen 29" descr="Imagen que contiene Texto&#10;&#10;Descripción generada automáticamente">
            <a:extLst>
              <a:ext uri="{FF2B5EF4-FFF2-40B4-BE49-F238E27FC236}">
                <a16:creationId xmlns:a16="http://schemas.microsoft.com/office/drawing/2014/main" id="{6002E8B3-9BD3-1240-CD57-87BA463397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482798"/>
            <a:ext cx="3771302" cy="23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8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3198B3E-D6C0-54EF-B1BD-430386EA2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5"/>
          <a:stretch/>
        </p:blipFill>
        <p:spPr>
          <a:xfrm>
            <a:off x="8763000" y="1745552"/>
            <a:ext cx="3132323" cy="336689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5A746AE9-5283-3A0D-EBC1-4C9469EACB06}"/>
              </a:ext>
            </a:extLst>
          </p:cNvPr>
          <p:cNvSpPr/>
          <p:nvPr/>
        </p:nvSpPr>
        <p:spPr>
          <a:xfrm>
            <a:off x="8876984" y="3931731"/>
            <a:ext cx="228600" cy="2286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ED277E1-1111-5A48-86C7-4B17F7EA625E}"/>
              </a:ext>
            </a:extLst>
          </p:cNvPr>
          <p:cNvCxnSpPr>
            <a:cxnSpLocks/>
          </p:cNvCxnSpPr>
          <p:nvPr/>
        </p:nvCxnSpPr>
        <p:spPr>
          <a:xfrm flipH="1" flipV="1">
            <a:off x="7315200" y="3581400"/>
            <a:ext cx="1571309" cy="38843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6A7A733-93BD-B5A1-DA39-78065C60FC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11" y="1033077"/>
            <a:ext cx="3894324" cy="2395923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70AA36A-7C89-A7D9-9CD0-79EC3212EB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9" y="3657600"/>
            <a:ext cx="3894326" cy="2395923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6C257F1-3C1A-B1AC-F391-E81CA92F0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13750" r="81209" b="58751"/>
          <a:stretch/>
        </p:blipFill>
        <p:spPr>
          <a:xfrm>
            <a:off x="4670643" y="1116902"/>
            <a:ext cx="2235901" cy="2235898"/>
          </a:xfrm>
          <a:prstGeom prst="rect">
            <a:avLst/>
          </a:prstGeom>
        </p:spPr>
      </p:pic>
      <p:sp>
        <p:nvSpPr>
          <p:cNvPr id="7" name="Rectangle: Rounded Corners 17">
            <a:extLst>
              <a:ext uri="{FF2B5EF4-FFF2-40B4-BE49-F238E27FC236}">
                <a16:creationId xmlns:a16="http://schemas.microsoft.com/office/drawing/2014/main" id="{399499F0-7B51-4566-F9AC-D247141E41D9}"/>
              </a:ext>
            </a:extLst>
          </p:cNvPr>
          <p:cNvSpPr/>
          <p:nvPr/>
        </p:nvSpPr>
        <p:spPr>
          <a:xfrm>
            <a:off x="4861532" y="2438400"/>
            <a:ext cx="1638301" cy="349948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ECA39BC-AA05-E1D1-00C5-5987F3ED1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" t="13749" r="81390" b="58691"/>
          <a:stretch/>
        </p:blipFill>
        <p:spPr>
          <a:xfrm>
            <a:off x="4668336" y="3737612"/>
            <a:ext cx="2231004" cy="2235897"/>
          </a:xfrm>
          <a:prstGeom prst="rect">
            <a:avLst/>
          </a:prstGeom>
        </p:spPr>
      </p:pic>
      <p:sp>
        <p:nvSpPr>
          <p:cNvPr id="9" name="Rectangle: Rounded Corners 17">
            <a:extLst>
              <a:ext uri="{FF2B5EF4-FFF2-40B4-BE49-F238E27FC236}">
                <a16:creationId xmlns:a16="http://schemas.microsoft.com/office/drawing/2014/main" id="{A4C43322-96DC-8A53-BD8E-A157318EA296}"/>
              </a:ext>
            </a:extLst>
          </p:cNvPr>
          <p:cNvSpPr/>
          <p:nvPr/>
        </p:nvSpPr>
        <p:spPr>
          <a:xfrm>
            <a:off x="4840319" y="5112448"/>
            <a:ext cx="1638301" cy="349948"/>
          </a:xfrm>
          <a:prstGeom prst="roundRect">
            <a:avLst/>
          </a:prstGeom>
          <a:solidFill>
            <a:srgbClr val="00CC00">
              <a:alpha val="34118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Test Funcionalidad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39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0AA56-5763-8754-C3DA-0BCC9BC4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" r="885"/>
          <a:stretch/>
        </p:blipFill>
        <p:spPr>
          <a:xfrm>
            <a:off x="3251012" y="1"/>
            <a:ext cx="5135840" cy="6172199"/>
          </a:xfrm>
          <a:prstGeom prst="rect">
            <a:avLst/>
          </a:prstGeom>
        </p:spPr>
      </p:pic>
      <p:cxnSp>
        <p:nvCxnSpPr>
          <p:cNvPr id="4" name="Conector recto 9">
            <a:extLst>
              <a:ext uri="{FF2B5EF4-FFF2-40B4-BE49-F238E27FC236}">
                <a16:creationId xmlns:a16="http://schemas.microsoft.com/office/drawing/2014/main" id="{EF0428F5-B829-EE4A-DFB7-A8D8EB5B9484}"/>
              </a:ext>
            </a:extLst>
          </p:cNvPr>
          <p:cNvCxnSpPr>
            <a:cxnSpLocks/>
          </p:cNvCxnSpPr>
          <p:nvPr/>
        </p:nvCxnSpPr>
        <p:spPr>
          <a:xfrm>
            <a:off x="3429000" y="3048000"/>
            <a:ext cx="480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98CDE94-4F63-EE18-4935-B71384F41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4" y="304800"/>
            <a:ext cx="11338451" cy="1107996"/>
          </a:xfrm>
        </p:spPr>
        <p:txBody>
          <a:bodyPr/>
          <a:lstStyle/>
          <a:p>
            <a:r>
              <a:rPr lang="es-MX" dirty="0"/>
              <a:t>Selección</a:t>
            </a:r>
            <a:br>
              <a:rPr lang="es-MX" dirty="0"/>
            </a:br>
            <a:r>
              <a:rPr lang="es-MX" dirty="0"/>
              <a:t>Cables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3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Primer Experimento: Baja potencia</a:t>
            </a:r>
            <a:endParaRPr lang="en-US" dirty="0"/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0CD35732-F427-7D36-6D1C-A51B6C6F2532}"/>
              </a:ext>
            </a:extLst>
          </p:cNvPr>
          <p:cNvSpPr txBox="1"/>
          <p:nvPr/>
        </p:nvSpPr>
        <p:spPr>
          <a:xfrm>
            <a:off x="228600" y="762000"/>
            <a:ext cx="10668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Prueba de baja potencia 40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Vdc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T1 = 27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T2 = 5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T3 = 5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I test = 2.378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I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max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2.805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0A56FC0-ED83-F89A-CFFB-C97C9BC3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47800"/>
            <a:ext cx="799253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7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Prueba Alta potencia: Armado</a:t>
            </a:r>
            <a:endParaRPr lang="en-US" dirty="0"/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0CD35732-F427-7D36-6D1C-A51B6C6F2532}"/>
              </a:ext>
            </a:extLst>
          </p:cNvPr>
          <p:cNvSpPr txBox="1"/>
          <p:nvPr/>
        </p:nvSpPr>
        <p:spPr>
          <a:xfrm>
            <a:off x="228600" y="655741"/>
            <a:ext cx="1066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Prueba de Alta potencia 400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Vdc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T1 = 27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	f = 50Hz 	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fc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25kHz		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T2 = 5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	L = 460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uH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	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ma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0.89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T3 = 5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	P = 5kW 	R = 12.2 Ohm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I test = 22.3 A</a:t>
            </a:r>
          </a:p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Temp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60°C</a:t>
            </a:r>
          </a:p>
        </p:txBody>
      </p:sp>
      <p:pic>
        <p:nvPicPr>
          <p:cNvPr id="3" name="Picture 2" descr="A desk with a computer and wires&#10;&#10;Description automatically generated">
            <a:extLst>
              <a:ext uri="{FF2B5EF4-FFF2-40B4-BE49-F238E27FC236}">
                <a16:creationId xmlns:a16="http://schemas.microsoft.com/office/drawing/2014/main" id="{F4F842CD-6A03-4710-8F34-60B44EB5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45587"/>
            <a:ext cx="4264842" cy="3200400"/>
          </a:xfrm>
          <a:prstGeom prst="rect">
            <a:avLst/>
          </a:prstGeom>
        </p:spPr>
      </p:pic>
      <p:pic>
        <p:nvPicPr>
          <p:cNvPr id="7" name="Picture 6" descr="A computer with wires and wires in a clear box&#10;&#10;Description automatically generated">
            <a:extLst>
              <a:ext uri="{FF2B5EF4-FFF2-40B4-BE49-F238E27FC236}">
                <a16:creationId xmlns:a16="http://schemas.microsoft.com/office/drawing/2014/main" id="{8B95C39E-2484-7156-7790-517E28EF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45" y="1066800"/>
            <a:ext cx="5227555" cy="3925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922F3-3A7B-2B77-EBB4-B651178C7CBD}"/>
              </a:ext>
            </a:extLst>
          </p:cNvPr>
          <p:cNvSpPr txBox="1"/>
          <p:nvPr/>
        </p:nvSpPr>
        <p:spPr>
          <a:xfrm>
            <a:off x="838200" y="5552207"/>
            <a:ext cx="3315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Computador corriendo Composer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42886-038D-7EB2-AA40-586088D2224F}"/>
              </a:ext>
            </a:extLst>
          </p:cNvPr>
          <p:cNvSpPr txBox="1"/>
          <p:nvPr/>
        </p:nvSpPr>
        <p:spPr>
          <a:xfrm>
            <a:off x="5943600" y="4971662"/>
            <a:ext cx="556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Circuito Arduino para manejar temperatura </a:t>
            </a:r>
            <a:r>
              <a:rPr lang="es-MX" dirty="0" err="1"/>
              <a:t>heater</a:t>
            </a:r>
            <a:r>
              <a:rPr lang="es-MX" dirty="0"/>
              <a:t> a 60°C</a:t>
            </a:r>
          </a:p>
        </p:txBody>
      </p:sp>
    </p:spTree>
    <p:extLst>
      <p:ext uri="{BB962C8B-B14F-4D97-AF65-F5344CB8AC3E}">
        <p14:creationId xmlns:p14="http://schemas.microsoft.com/office/powerpoint/2010/main" val="192254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Prueba Alta potencia: </a:t>
            </a:r>
            <a:r>
              <a:rPr lang="es-MX" dirty="0" err="1"/>
              <a:t>Scrip</a:t>
            </a:r>
            <a:r>
              <a:rPr lang="es-MX" dirty="0"/>
              <a:t> Con Series</a:t>
            </a:r>
            <a:endParaRPr lang="en-US" dirty="0"/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4BC8FA57-3957-3A48-FD95-ED4B483EAD2B}"/>
              </a:ext>
            </a:extLst>
          </p:cNvPr>
          <p:cNvSpPr txBox="1"/>
          <p:nvPr/>
        </p:nvSpPr>
        <p:spPr>
          <a:xfrm>
            <a:off x="228600" y="762000"/>
            <a:ext cx="1066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Se programo un script de Python que recibe tres inputs y nos entrega todos los resultados de la prueba de DPT. Es capaz de detectar los valores máximos y mínimos de cada señal.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IMPORTANTE: Se asume VGS entre -3.3 y 15.4, ya VGS presento un comportamiento que se explicara más adelante</a:t>
            </a:r>
          </a:p>
        </p:txBody>
      </p:sp>
      <p:sp>
        <p:nvSpPr>
          <p:cNvPr id="3" name="CuadroTexto 22">
            <a:extLst>
              <a:ext uri="{FF2B5EF4-FFF2-40B4-BE49-F238E27FC236}">
                <a16:creationId xmlns:a16="http://schemas.microsoft.com/office/drawing/2014/main" id="{6075C083-03F5-A2D7-47AD-4E597ACBCA86}"/>
              </a:ext>
            </a:extLst>
          </p:cNvPr>
          <p:cNvSpPr txBox="1"/>
          <p:nvPr/>
        </p:nvSpPr>
        <p:spPr>
          <a:xfrm>
            <a:off x="228600" y="2228671"/>
            <a:ext cx="5943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Series necesarias:</a:t>
            </a: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Ids-csv.csv: Serie de corriente Id</a:t>
            </a: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Vgs-csv.csv: Serie de Voltaje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Vgs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Vds-csv.csv: Serie de Voltaje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Vds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Estos tres archivos se deben encontrar en la misma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carpeta con nombre libre, el cual después ingresa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como parámetro al script.</a:t>
            </a:r>
          </a:p>
        </p:txBody>
      </p:sp>
      <p:sp>
        <p:nvSpPr>
          <p:cNvPr id="4" name="CuadroTexto 22">
            <a:extLst>
              <a:ext uri="{FF2B5EF4-FFF2-40B4-BE49-F238E27FC236}">
                <a16:creationId xmlns:a16="http://schemas.microsoft.com/office/drawing/2014/main" id="{CD632E86-BB97-3A2F-B457-C1E2604B58A7}"/>
              </a:ext>
            </a:extLst>
          </p:cNvPr>
          <p:cNvSpPr txBox="1"/>
          <p:nvPr/>
        </p:nvSpPr>
        <p:spPr>
          <a:xfrm>
            <a:off x="6324600" y="1859339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Como deben verse las señales ejemplo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3AFBA7B0-B53A-4865-FB75-CF24745AE6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298143"/>
            <a:ext cx="5581015" cy="3139321"/>
          </a:xfrm>
          <a:prstGeom prst="rect">
            <a:avLst/>
          </a:prstGeom>
        </p:spPr>
      </p:pic>
      <p:sp>
        <p:nvSpPr>
          <p:cNvPr id="13" name="CuadroTexto 22">
            <a:extLst>
              <a:ext uri="{FF2B5EF4-FFF2-40B4-BE49-F238E27FC236}">
                <a16:creationId xmlns:a16="http://schemas.microsoft.com/office/drawing/2014/main" id="{0A3EC88E-E8E7-645F-0B5D-B3DA3EF4830A}"/>
              </a:ext>
            </a:extLst>
          </p:cNvPr>
          <p:cNvSpPr txBox="1"/>
          <p:nvPr/>
        </p:nvSpPr>
        <p:spPr>
          <a:xfrm>
            <a:off x="304800" y="5511601"/>
            <a:ext cx="922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* Dado las oscilaciones de VGS se realizaron ciertas aproximaciones a la señal en el script, estas se pueden ver en el gráfico de salida. </a:t>
            </a: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506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Prueba Alta potencia: Resultados Script </a:t>
            </a:r>
            <a:r>
              <a:rPr lang="es-MX" dirty="0" err="1"/>
              <a:t>Rohm</a:t>
            </a:r>
            <a:endParaRPr lang="en-US" dirty="0"/>
          </a:p>
        </p:txBody>
      </p:sp>
      <p:sp>
        <p:nvSpPr>
          <p:cNvPr id="13" name="CuadroTexto 22">
            <a:extLst>
              <a:ext uri="{FF2B5EF4-FFF2-40B4-BE49-F238E27FC236}">
                <a16:creationId xmlns:a16="http://schemas.microsoft.com/office/drawing/2014/main" id="{7CFE97CB-884F-EA5C-FD81-27F660B8E368}"/>
              </a:ext>
            </a:extLst>
          </p:cNvPr>
          <p:cNvSpPr txBox="1"/>
          <p:nvPr/>
        </p:nvSpPr>
        <p:spPr>
          <a:xfrm>
            <a:off x="7467600" y="54864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* Los resultados también quedan en un .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txt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al correr el script</a:t>
            </a: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283741-93DE-80CF-C9A5-EA922437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9" y="762000"/>
            <a:ext cx="7123903" cy="533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9BC9E-7757-807C-9271-43B010F72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35" t="74286" r="1593"/>
          <a:stretch/>
        </p:blipFill>
        <p:spPr>
          <a:xfrm>
            <a:off x="8229600" y="1219200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5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Topología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¿Por qué Full Bridge?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3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AA67CE72-7F50-91A0-DE5E-100FEFB4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8421"/>
            <a:ext cx="4658322" cy="266115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E5A3DCB-534C-4FF0-EB2D-944A64269007}"/>
              </a:ext>
            </a:extLst>
          </p:cNvPr>
          <p:cNvSpPr txBox="1"/>
          <p:nvPr/>
        </p:nvSpPr>
        <p:spPr>
          <a:xfrm>
            <a:off x="381000" y="12954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 bien se puede utilizar un </a:t>
            </a:r>
            <a:r>
              <a:rPr lang="es-MX" dirty="0" err="1"/>
              <a:t>Half</a:t>
            </a:r>
            <a:r>
              <a:rPr lang="es-MX" dirty="0"/>
              <a:t>-Bridge, nuestra aplicación será en Full-Bridge, por lo cual es más realista.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CBF99C-2764-641C-69BC-570370776F14}"/>
              </a:ext>
            </a:extLst>
          </p:cNvPr>
          <p:cNvSpPr txBox="1"/>
          <p:nvPr/>
        </p:nvSpPr>
        <p:spPr>
          <a:xfrm>
            <a:off x="388834" y="2585539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Podemos usar la misma PCB que se utiliza para las medidas de eficiencia.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9D0710-4502-3256-6CDB-0B542682CBB2}"/>
              </a:ext>
            </a:extLst>
          </p:cNvPr>
          <p:cNvSpPr txBox="1"/>
          <p:nvPr/>
        </p:nvSpPr>
        <p:spPr>
          <a:xfrm>
            <a:off x="388834" y="363556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 implica una mayor dificultad.</a:t>
            </a:r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D333865A-7DDE-0502-EDF5-AA2C2310E6AE}"/>
              </a:ext>
            </a:extLst>
          </p:cNvPr>
          <p:cNvSpPr txBox="1"/>
          <p:nvPr/>
        </p:nvSpPr>
        <p:spPr>
          <a:xfrm>
            <a:off x="38100" y="5952225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Ref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77540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Prueba Alta potencia: Resultados Análisis.</a:t>
            </a:r>
            <a:endParaRPr lang="en-US" dirty="0"/>
          </a:p>
        </p:txBody>
      </p:sp>
      <p:sp>
        <p:nvSpPr>
          <p:cNvPr id="8" name="CuadroTexto 22">
            <a:extLst>
              <a:ext uri="{FF2B5EF4-FFF2-40B4-BE49-F238E27FC236}">
                <a16:creationId xmlns:a16="http://schemas.microsoft.com/office/drawing/2014/main" id="{A6E72871-A8E0-14FE-8B8A-B0795F85E3F6}"/>
              </a:ext>
            </a:extLst>
          </p:cNvPr>
          <p:cNvSpPr txBox="1"/>
          <p:nvPr/>
        </p:nvSpPr>
        <p:spPr>
          <a:xfrm>
            <a:off x="8458200" y="658074"/>
            <a:ext cx="3657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-Voltaje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Vgs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muy por debajo de los -3.3V (Casi en -10V)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- Se recupera, pero lentamente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- Hipótesis:</a:t>
            </a: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1.- Mucho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Under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Shoot</a:t>
            </a:r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2.- Corriente entrante al gate driver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AF28D-9F11-F328-C0F6-6A93695B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9" y="762000"/>
            <a:ext cx="7123903" cy="5334000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C9332A95-C40F-7BCE-878D-00AD90857739}"/>
              </a:ext>
            </a:extLst>
          </p:cNvPr>
          <p:cNvCxnSpPr/>
          <p:nvPr/>
        </p:nvCxnSpPr>
        <p:spPr>
          <a:xfrm flipV="1">
            <a:off x="5620139" y="787600"/>
            <a:ext cx="2895600" cy="774500"/>
          </a:xfrm>
          <a:prstGeom prst="curvedConnector3">
            <a:avLst>
              <a:gd name="adj1" fmla="val 5085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F7E3249-294D-1663-FF79-047AEBB759FB}"/>
              </a:ext>
            </a:extLst>
          </p:cNvPr>
          <p:cNvSpPr/>
          <p:nvPr/>
        </p:nvSpPr>
        <p:spPr>
          <a:xfrm>
            <a:off x="2667000" y="1371600"/>
            <a:ext cx="2971800" cy="381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183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Prueba Alta potencia: Resultados Script </a:t>
            </a:r>
            <a:r>
              <a:rPr lang="es-MX" dirty="0" err="1"/>
              <a:t>Infineon</a:t>
            </a:r>
            <a:endParaRPr lang="en-US" dirty="0"/>
          </a:p>
        </p:txBody>
      </p:sp>
      <p:sp>
        <p:nvSpPr>
          <p:cNvPr id="13" name="CuadroTexto 22">
            <a:extLst>
              <a:ext uri="{FF2B5EF4-FFF2-40B4-BE49-F238E27FC236}">
                <a16:creationId xmlns:a16="http://schemas.microsoft.com/office/drawing/2014/main" id="{7CFE97CB-884F-EA5C-FD81-27F660B8E368}"/>
              </a:ext>
            </a:extLst>
          </p:cNvPr>
          <p:cNvSpPr txBox="1"/>
          <p:nvPr/>
        </p:nvSpPr>
        <p:spPr>
          <a:xfrm>
            <a:off x="7467600" y="54864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* Los resultados también quedan en un .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txt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al correr el script</a:t>
            </a:r>
          </a:p>
          <a:p>
            <a:endParaRPr lang="es-CL" b="1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56B80-575A-6D90-4597-EB2A0A0A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2" y="655741"/>
            <a:ext cx="7224990" cy="5440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1FD1A-A4CF-664F-AF8D-DE8AE0680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27" t="73542" r="2970" b="1246"/>
          <a:stretch/>
        </p:blipFill>
        <p:spPr>
          <a:xfrm>
            <a:off x="8229600" y="914400"/>
            <a:ext cx="353906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3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Comparación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78116F-E342-7711-03FB-E768CFEC2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35" t="74286" r="1593"/>
          <a:stretch/>
        </p:blipFill>
        <p:spPr>
          <a:xfrm>
            <a:off x="609600" y="1143000"/>
            <a:ext cx="2667000" cy="200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01431-449D-6933-7BBB-566F4F52ED8D}"/>
              </a:ext>
            </a:extLst>
          </p:cNvPr>
          <p:cNvSpPr txBox="1"/>
          <p:nvPr/>
        </p:nvSpPr>
        <p:spPr>
          <a:xfrm>
            <a:off x="533400" y="838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Rohm</a:t>
            </a:r>
            <a:endParaRPr lang="es-MX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6C5C5-DE0B-BF5C-DB21-822A2097A874}"/>
              </a:ext>
            </a:extLst>
          </p:cNvPr>
          <p:cNvSpPr txBox="1"/>
          <p:nvPr/>
        </p:nvSpPr>
        <p:spPr>
          <a:xfrm>
            <a:off x="533400" y="3581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Infineon</a:t>
            </a:r>
            <a:endParaRPr lang="es-MX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D8D40-B4A9-A870-77D7-CECA1141B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27" t="73542" r="2970" b="1246"/>
          <a:stretch/>
        </p:blipFill>
        <p:spPr>
          <a:xfrm>
            <a:off x="606490" y="3982616"/>
            <a:ext cx="2667001" cy="2182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B7E8E-1210-C129-2E3D-DD9611DC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13149"/>
            <a:ext cx="6313377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F2083-A879-3096-3B2C-EA437FCE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162955"/>
            <a:ext cx="3780453" cy="3348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842370-6961-86F1-516A-CF62EFACF7D6}"/>
              </a:ext>
            </a:extLst>
          </p:cNvPr>
          <p:cNvSpPr txBox="1"/>
          <p:nvPr/>
        </p:nvSpPr>
        <p:spPr>
          <a:xfrm>
            <a:off x="2964025" y="3227228"/>
            <a:ext cx="6151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0824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C48CBA-509C-A10E-E7BA-21C1003C2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35" y="101743"/>
            <a:ext cx="11338451" cy="553998"/>
          </a:xfrm>
        </p:spPr>
        <p:txBody>
          <a:bodyPr/>
          <a:lstStyle/>
          <a:p>
            <a:r>
              <a:rPr lang="es-MX" dirty="0"/>
              <a:t>Comparación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461A99-0B4D-A327-5376-829DB7801104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1066800"/>
          <a:ext cx="5360435" cy="193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2750">
                  <a:extLst>
                    <a:ext uri="{9D8B030D-6E8A-4147-A177-3AD203B41FA5}">
                      <a16:colId xmlns:a16="http://schemas.microsoft.com/office/drawing/2014/main" val="1626012756"/>
                    </a:ext>
                  </a:extLst>
                </a:gridCol>
                <a:gridCol w="1722957">
                  <a:extLst>
                    <a:ext uri="{9D8B030D-6E8A-4147-A177-3AD203B41FA5}">
                      <a16:colId xmlns:a16="http://schemas.microsoft.com/office/drawing/2014/main" val="603160712"/>
                    </a:ext>
                  </a:extLst>
                </a:gridCol>
                <a:gridCol w="1804728">
                  <a:extLst>
                    <a:ext uri="{9D8B030D-6E8A-4147-A177-3AD203B41FA5}">
                      <a16:colId xmlns:a16="http://schemas.microsoft.com/office/drawing/2014/main" val="1452700653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 err="1"/>
                        <a:t>Rohm</a:t>
                      </a:r>
                      <a:endParaRPr lang="es-MX" dirty="0"/>
                    </a:p>
                  </a:txBody>
                  <a:tcPr marL="9525" marR="9525" marT="9525" marB="0" anchor="b">
                    <a:solidFill>
                      <a:srgbClr val="EEB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DPT</a:t>
                      </a:r>
                    </a:p>
                  </a:txBody>
                  <a:tcPr marL="9525" marR="9525" marT="9525" marB="0" anchor="b">
                    <a:solidFill>
                      <a:srgbClr val="EEB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Datasheet</a:t>
                      </a:r>
                    </a:p>
                  </a:txBody>
                  <a:tcPr marL="9525" marR="9525" marT="9525" marB="0" anchor="b">
                    <a:solidFill>
                      <a:srgbClr val="EEB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209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 err="1"/>
                        <a:t>tr</a:t>
                      </a:r>
                      <a:endParaRPr lang="es-MX" dirty="0"/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26.4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57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84108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 err="1"/>
                        <a:t>tf</a:t>
                      </a:r>
                      <a:endParaRPr lang="es-MX" dirty="0"/>
                    </a:p>
                  </a:txBody>
                  <a:tcPr marL="9525" marR="9525" marT="9525" marB="0" anchor="b">
                    <a:solidFill>
                      <a:srgbClr val="FEF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24.0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EF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21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E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7325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 err="1"/>
                        <a:t>Eon</a:t>
                      </a:r>
                      <a:endParaRPr lang="es-MX" dirty="0"/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474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1100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31015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 err="1"/>
                        <a:t>Eoff</a:t>
                      </a:r>
                      <a:endParaRPr lang="es-MX" dirty="0"/>
                    </a:p>
                  </a:txBody>
                  <a:tcPr marL="9525" marR="9525" marT="9525" marB="0" anchor="b">
                    <a:solidFill>
                      <a:srgbClr val="FDEFE9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94.7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DEFE9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630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DEFE9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378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EABBC71-0EC7-7F3D-3AD2-639DE144E157}"/>
              </a:ext>
            </a:extLst>
          </p:cNvPr>
          <p:cNvGraphicFramePr>
            <a:graphicFrameLocks noGrp="1"/>
          </p:cNvGraphicFramePr>
          <p:nvPr/>
        </p:nvGraphicFramePr>
        <p:xfrm>
          <a:off x="914399" y="3581400"/>
          <a:ext cx="5360435" cy="193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32750">
                  <a:extLst>
                    <a:ext uri="{9D8B030D-6E8A-4147-A177-3AD203B41FA5}">
                      <a16:colId xmlns:a16="http://schemas.microsoft.com/office/drawing/2014/main" val="1626012756"/>
                    </a:ext>
                  </a:extLst>
                </a:gridCol>
                <a:gridCol w="1722957">
                  <a:extLst>
                    <a:ext uri="{9D8B030D-6E8A-4147-A177-3AD203B41FA5}">
                      <a16:colId xmlns:a16="http://schemas.microsoft.com/office/drawing/2014/main" val="603160712"/>
                    </a:ext>
                  </a:extLst>
                </a:gridCol>
                <a:gridCol w="1804728">
                  <a:extLst>
                    <a:ext uri="{9D8B030D-6E8A-4147-A177-3AD203B41FA5}">
                      <a16:colId xmlns:a16="http://schemas.microsoft.com/office/drawing/2014/main" val="1452700653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 err="1"/>
                        <a:t>Infineon</a:t>
                      </a:r>
                      <a:endParaRPr lang="es-MX" dirty="0"/>
                    </a:p>
                  </a:txBody>
                  <a:tcPr marL="9525" marR="9525" marT="9525" marB="0" anchor="b">
                    <a:solidFill>
                      <a:srgbClr val="EEB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DPT</a:t>
                      </a:r>
                    </a:p>
                  </a:txBody>
                  <a:tcPr marL="9525" marR="9525" marT="9525" marB="0" anchor="b">
                    <a:solidFill>
                      <a:srgbClr val="EEB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Datasheet</a:t>
                      </a:r>
                    </a:p>
                  </a:txBody>
                  <a:tcPr marL="9525" marR="9525" marT="9525" marB="0" anchor="b">
                    <a:solidFill>
                      <a:srgbClr val="EEB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6209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tr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66.2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21.9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584108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tf</a:t>
                      </a:r>
                    </a:p>
                  </a:txBody>
                  <a:tcPr marL="9525" marR="9525" marT="9525" marB="0" anchor="b">
                    <a:solidFill>
                      <a:srgbClr val="FEF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43.0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EFA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16.5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ns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E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73256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Eon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551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1050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AF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310151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algn="l" fontAlgn="b"/>
                      <a:r>
                        <a:rPr lang="es-MX"/>
                        <a:t>Eoff</a:t>
                      </a:r>
                    </a:p>
                  </a:txBody>
                  <a:tcPr marL="9525" marR="9525" marT="9525" marB="0" anchor="b">
                    <a:solidFill>
                      <a:srgbClr val="FDEFE9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49.8 [</a:t>
                      </a:r>
                      <a:r>
                        <a:rPr lang="es-MX" dirty="0" err="1">
                          <a:solidFill>
                            <a:srgbClr val="00CC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00CC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DEFE9">
                        <a:alpha val="2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400 [</a:t>
                      </a:r>
                      <a:r>
                        <a:rPr lang="es-MX" dirty="0" err="1">
                          <a:solidFill>
                            <a:srgbClr val="FF0000"/>
                          </a:solidFill>
                        </a:rPr>
                        <a:t>uJ</a:t>
                      </a:r>
                      <a:r>
                        <a:rPr lang="es-MX" dirty="0">
                          <a:solidFill>
                            <a:srgbClr val="FF0000"/>
                          </a:solidFill>
                        </a:rPr>
                        <a:t>]</a:t>
                      </a:r>
                    </a:p>
                  </a:txBody>
                  <a:tcPr marL="9525" marR="9525" marT="9525" marB="0" anchor="b">
                    <a:solidFill>
                      <a:srgbClr val="FDEFE9">
                        <a:alpha val="2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3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732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Referencias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34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1F899B-CF41-B7F8-351A-4E47DBFB7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580" y="898267"/>
            <a:ext cx="111844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     </a:t>
            </a:r>
            <a:r>
              <a:rPr kumimoji="0" lang="es-MX" altLang="es-MX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Schweickhardt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kumimoji="0" lang="es-MX" altLang="es-MX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Hermanns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K., &amp; </a:t>
            </a:r>
            <a:r>
              <a:rPr kumimoji="0" lang="es-MX" altLang="es-MX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Herdin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(2021). </a:t>
            </a:r>
            <a:r>
              <a:rPr kumimoji="0" lang="es-MX" altLang="es-MX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TIPS &amp; TRICKS ON DOUBLE PULSE TESTING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(1st ed., Vol. 1).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s-MX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https://scdn.rohde-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schwarz.com/ur/pws/dl_downloads/dl_application/application_notes/gfm347/GFM347_1e_Double_Pulse_Testing.pdf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s-MX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8BE823-446A-2573-1AAB-2D8CA73F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580" y="1371600"/>
            <a:ext cx="104224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s-MX" altLang="es-MX" dirty="0">
                <a:latin typeface="Arial" panose="020B0604020202020204" pitchFamily="34" charset="0"/>
              </a:rPr>
              <a:t>    </a:t>
            </a:r>
            <a:r>
              <a:rPr kumimoji="0" lang="es-MX" altLang="es-MX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kumimoji="0" lang="es-MX" altLang="es-MX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Pulse </a:t>
            </a:r>
            <a:r>
              <a:rPr kumimoji="0" lang="es-MX" altLang="es-MX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kumimoji="0" lang="es-MX" altLang="es-MX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kumimoji="0" lang="es-MX" altLang="es-MX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kumimoji="0" lang="es-MX" altLang="es-MX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s-MX" altLang="es-MX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kumimoji="0" lang="es-MX" altLang="es-MX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s-MX" altLang="es-MX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(2020, abril). </a:t>
            </a:r>
            <a:r>
              <a:rPr kumimoji="0" lang="es-MX" altLang="es-MX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Infineon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https://www.infineon.com/dgdl/Infineon-Double_pulse_testing-Bodos_power_systems-Article-v01_00-EN.pdf?fileId=5546d46271bf4f920171ee81ad6c4a1f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2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Intervalos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¿Por dónde circula la corriente? 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4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E255645-718A-C9C7-85B0-BF9F0966D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87368"/>
            <a:ext cx="3923648" cy="2286000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8E1056F-5B6E-B9CF-243E-6FAB1065B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08" y="787368"/>
            <a:ext cx="3925439" cy="2247901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C0687D6-2FC9-ACC1-06A4-912DB0435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624" y="3429000"/>
            <a:ext cx="3923648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9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Carga L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¿Cómo estimamos el valor de L?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5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A579EC16-25B8-61F5-F19B-FFAFAF2E18E2}"/>
              </a:ext>
            </a:extLst>
          </p:cNvPr>
          <p:cNvSpPr txBox="1"/>
          <p:nvPr/>
        </p:nvSpPr>
        <p:spPr>
          <a:xfrm>
            <a:off x="228600" y="914400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Cota superior L: Primer pulso &lt;100us (Para evitar sobre calentamientos)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F8EF2FE-EB0E-0418-BDAB-2D6D47E05FC1}"/>
                  </a:ext>
                </a:extLst>
              </p:cNvPr>
              <p:cNvSpPr txBox="1"/>
              <p:nvPr/>
            </p:nvSpPr>
            <p:spPr>
              <a:xfrm>
                <a:off x="304800" y="2023946"/>
                <a:ext cx="3084505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F8EF2FE-EB0E-0418-BDAB-2D6D47E05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23946"/>
                <a:ext cx="3084505" cy="628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8B2D6155-2F93-E7A0-B82F-FCDC955299B6}"/>
              </a:ext>
            </a:extLst>
          </p:cNvPr>
          <p:cNvSpPr/>
          <p:nvPr/>
        </p:nvSpPr>
        <p:spPr>
          <a:xfrm>
            <a:off x="3276600" y="2142892"/>
            <a:ext cx="990600" cy="304800"/>
          </a:xfrm>
          <a:prstGeom prst="rightArrow">
            <a:avLst/>
          </a:prstGeom>
          <a:solidFill>
            <a:srgbClr val="2F588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CuadroTexto 22">
            <a:extLst>
              <a:ext uri="{FF2B5EF4-FFF2-40B4-BE49-F238E27FC236}">
                <a16:creationId xmlns:a16="http://schemas.microsoft.com/office/drawing/2014/main" id="{CAD6EA67-FD61-1F3D-A664-73E3FB3DA480}"/>
              </a:ext>
            </a:extLst>
          </p:cNvPr>
          <p:cNvSpPr txBox="1"/>
          <p:nvPr/>
        </p:nvSpPr>
        <p:spPr>
          <a:xfrm>
            <a:off x="304800" y="1391806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Vdc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420 [V] ; 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Itest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25[A]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BEE52EB-DC3C-6FFB-9192-746E6FBF5894}"/>
                  </a:ext>
                </a:extLst>
              </p:cNvPr>
              <p:cNvSpPr txBox="1"/>
              <p:nvPr/>
            </p:nvSpPr>
            <p:spPr>
              <a:xfrm>
                <a:off x="4148888" y="2142892"/>
                <a:ext cx="308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 [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𝑚𝐻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BEE52EB-DC3C-6FFB-9192-746E6FBF5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888" y="2142892"/>
                <a:ext cx="3084505" cy="307777"/>
              </a:xfrm>
              <a:prstGeom prst="rect">
                <a:avLst/>
              </a:prstGeom>
              <a:blipFill>
                <a:blip r:embed="rId3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22">
            <a:extLst>
              <a:ext uri="{FF2B5EF4-FFF2-40B4-BE49-F238E27FC236}">
                <a16:creationId xmlns:a16="http://schemas.microsoft.com/office/drawing/2014/main" id="{512CD703-DDC3-911C-6993-31FE726596F6}"/>
              </a:ext>
            </a:extLst>
          </p:cNvPr>
          <p:cNvSpPr txBox="1"/>
          <p:nvPr/>
        </p:nvSpPr>
        <p:spPr>
          <a:xfrm>
            <a:off x="228600" y="2819400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Cota Inferior L: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Itest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no caiga más de 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1FE0322-913D-0316-4745-472C53AC9D5A}"/>
                  </a:ext>
                </a:extLst>
              </p:cNvPr>
              <p:cNvSpPr txBox="1"/>
              <p:nvPr/>
            </p:nvSpPr>
            <p:spPr>
              <a:xfrm>
                <a:off x="443338" y="3657600"/>
                <a:ext cx="4533900" cy="120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𝑙𝑛</m:t>
                                  </m:r>
                                  <m:d>
                                    <m:dPr>
                                      <m:ctrlPr>
                                        <a:rPr lang="es-MX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MX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MX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es-MX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s-MX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MX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s-MX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𝑡𝑒𝑠𝑡</m:t>
                                              </m:r>
                                            </m:sub>
                                          </m:sSub>
                                          <m:r>
                                            <a:rPr lang="es-MX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s-MX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s-MX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MX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MX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s-MX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MX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MX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den>
                                      </m:f>
                                      <m:r>
                                        <a:rPr lang="es-MX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1FE0322-913D-0316-4745-472C53AC9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38" y="3657600"/>
                <a:ext cx="4533900" cy="120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22">
            <a:extLst>
              <a:ext uri="{FF2B5EF4-FFF2-40B4-BE49-F238E27FC236}">
                <a16:creationId xmlns:a16="http://schemas.microsoft.com/office/drawing/2014/main" id="{3D21911E-4495-D8B3-184D-3CB2F45463C3}"/>
              </a:ext>
            </a:extLst>
          </p:cNvPr>
          <p:cNvSpPr txBox="1"/>
          <p:nvPr/>
        </p:nvSpPr>
        <p:spPr>
          <a:xfrm>
            <a:off x="228600" y="3124200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Vf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3.3 [V] ; 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Itest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25[A] ; ∆I = 1,25 [A] ;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* =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Rds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+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Rd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= 0.07 [</a:t>
            </a:r>
            <a:r>
              <a:rPr lang="el-GR" b="1" kern="0" spc="10" dirty="0">
                <a:solidFill>
                  <a:srgbClr val="7E7E7E"/>
                </a:solidFill>
                <a:latin typeface="Arial"/>
                <a:cs typeface="Arial"/>
              </a:rPr>
              <a:t>Ω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 ; T2 = 5 [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]**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71F6F6F9-9C58-C763-6D72-13FC3AAD043B}"/>
              </a:ext>
            </a:extLst>
          </p:cNvPr>
          <p:cNvSpPr/>
          <p:nvPr/>
        </p:nvSpPr>
        <p:spPr>
          <a:xfrm>
            <a:off x="5105400" y="3834718"/>
            <a:ext cx="990600" cy="304800"/>
          </a:xfrm>
          <a:prstGeom prst="rightArrow">
            <a:avLst/>
          </a:prstGeom>
          <a:solidFill>
            <a:srgbClr val="2F588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C1C8BF-8150-B374-2886-B3EDDE4BFF46}"/>
                  </a:ext>
                </a:extLst>
              </p:cNvPr>
              <p:cNvSpPr txBox="1"/>
              <p:nvPr/>
            </p:nvSpPr>
            <p:spPr>
              <a:xfrm>
                <a:off x="5977688" y="3834718"/>
                <a:ext cx="308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20,37 [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𝑢𝐻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6C1C8BF-8150-B374-2886-B3EDDE4BF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688" y="3834718"/>
                <a:ext cx="3084505" cy="307777"/>
              </a:xfrm>
              <a:prstGeom prst="rect">
                <a:avLst/>
              </a:prstGeom>
              <a:blipFill>
                <a:blip r:embed="rId5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22">
            <a:extLst>
              <a:ext uri="{FF2B5EF4-FFF2-40B4-BE49-F238E27FC236}">
                <a16:creationId xmlns:a16="http://schemas.microsoft.com/office/drawing/2014/main" id="{61A80F1A-89D3-100D-D1EA-92647E402DB3}"/>
              </a:ext>
            </a:extLst>
          </p:cNvPr>
          <p:cNvSpPr txBox="1"/>
          <p:nvPr/>
        </p:nvSpPr>
        <p:spPr>
          <a:xfrm>
            <a:off x="38100" y="5952225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Ref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[1]</a:t>
            </a:r>
          </a:p>
        </p:txBody>
      </p:sp>
      <p:sp>
        <p:nvSpPr>
          <p:cNvPr id="16" name="CuadroTexto 22">
            <a:extLst>
              <a:ext uri="{FF2B5EF4-FFF2-40B4-BE49-F238E27FC236}">
                <a16:creationId xmlns:a16="http://schemas.microsoft.com/office/drawing/2014/main" id="{B7D7A563-C292-9575-3E25-CA6751C6984B}"/>
              </a:ext>
            </a:extLst>
          </p:cNvPr>
          <p:cNvSpPr txBox="1"/>
          <p:nvPr/>
        </p:nvSpPr>
        <p:spPr>
          <a:xfrm>
            <a:off x="3886200" y="5800340"/>
            <a:ext cx="861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kern="0" spc="10" dirty="0">
                <a:solidFill>
                  <a:srgbClr val="7E7E7E"/>
                </a:solidFill>
                <a:latin typeface="Arial"/>
                <a:cs typeface="Arial"/>
              </a:rPr>
              <a:t>**T2 se escoge tal que sea tiempo suficiente hasta que el switch termine su proceso de cerrado</a:t>
            </a:r>
          </a:p>
          <a:p>
            <a:r>
              <a:rPr lang="es-MX" sz="1400" b="1" kern="0" spc="10" dirty="0">
                <a:solidFill>
                  <a:srgbClr val="7E7E7E"/>
                </a:solidFill>
                <a:latin typeface="Arial"/>
                <a:cs typeface="Arial"/>
              </a:rPr>
              <a:t>Nuestros MOSFET tiene un máximo de </a:t>
            </a:r>
            <a:r>
              <a:rPr lang="es-MX" sz="1400" b="1" kern="0" spc="10" dirty="0" err="1">
                <a:solidFill>
                  <a:srgbClr val="7E7E7E"/>
                </a:solidFill>
                <a:latin typeface="Arial"/>
                <a:cs typeface="Arial"/>
              </a:rPr>
              <a:t>tf</a:t>
            </a:r>
            <a:r>
              <a:rPr lang="es-MX" sz="1400" b="1" kern="0" spc="10" dirty="0">
                <a:solidFill>
                  <a:srgbClr val="7E7E7E"/>
                </a:solidFill>
                <a:latin typeface="Arial"/>
                <a:cs typeface="Arial"/>
              </a:rPr>
              <a:t> = 26 </a:t>
            </a:r>
            <a:r>
              <a:rPr lang="es-MX" sz="1400" b="1" kern="0" spc="10" dirty="0" err="1">
                <a:solidFill>
                  <a:srgbClr val="7E7E7E"/>
                </a:solidFill>
                <a:latin typeface="Arial"/>
                <a:cs typeface="Arial"/>
              </a:rPr>
              <a:t>ns</a:t>
            </a:r>
            <a:r>
              <a:rPr lang="es-MX" sz="1400" b="1" kern="0" spc="10" dirty="0">
                <a:solidFill>
                  <a:srgbClr val="7E7E7E"/>
                </a:solidFill>
                <a:latin typeface="Arial"/>
                <a:cs typeface="Arial"/>
              </a:rPr>
              <a:t>, por lo que 5us &gt;&gt; 26ns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400" b="1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  <p:sp>
        <p:nvSpPr>
          <p:cNvPr id="17" name="CuadroTexto 22">
            <a:extLst>
              <a:ext uri="{FF2B5EF4-FFF2-40B4-BE49-F238E27FC236}">
                <a16:creationId xmlns:a16="http://schemas.microsoft.com/office/drawing/2014/main" id="{5152A30C-CC92-672D-DBD7-5E9C5216B3DE}"/>
              </a:ext>
            </a:extLst>
          </p:cNvPr>
          <p:cNvSpPr txBox="1"/>
          <p:nvPr/>
        </p:nvSpPr>
        <p:spPr>
          <a:xfrm>
            <a:off x="3919268" y="5235596"/>
            <a:ext cx="82727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b="1" kern="0" spc="10" dirty="0">
                <a:solidFill>
                  <a:srgbClr val="7E7E7E"/>
                </a:solidFill>
                <a:latin typeface="Arial"/>
                <a:cs typeface="Arial"/>
              </a:rPr>
              <a:t>* </a:t>
            </a:r>
            <a:r>
              <a:rPr lang="es-MX" sz="1400" b="1" kern="0" spc="10" dirty="0" err="1">
                <a:solidFill>
                  <a:srgbClr val="7E7E7E"/>
                </a:solidFill>
                <a:latin typeface="Arial"/>
                <a:cs typeface="Arial"/>
              </a:rPr>
              <a:t>Rs</a:t>
            </a:r>
            <a:r>
              <a:rPr lang="es-MX" sz="1400" b="1" kern="0" spc="10" dirty="0">
                <a:solidFill>
                  <a:srgbClr val="7E7E7E"/>
                </a:solidFill>
                <a:latin typeface="Arial"/>
                <a:cs typeface="Arial"/>
              </a:rPr>
              <a:t> se calcula como la resistencia del circuito generado en T2, para el puente H es la resistencia de conducción de un MOSFET más la resistencia de conducción del </a:t>
            </a:r>
            <a:r>
              <a:rPr lang="es-MX" sz="1400" b="1" kern="0" spc="10" dirty="0" err="1">
                <a:solidFill>
                  <a:srgbClr val="7E7E7E"/>
                </a:solidFill>
                <a:latin typeface="Arial"/>
                <a:cs typeface="Arial"/>
              </a:rPr>
              <a:t>BodyDiode</a:t>
            </a:r>
            <a:endParaRPr lang="es-MX" sz="1400" b="1" kern="0" spc="10" dirty="0">
              <a:solidFill>
                <a:srgbClr val="7E7E7E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400" b="1" kern="0" spc="10" dirty="0">
              <a:solidFill>
                <a:srgbClr val="7E7E7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08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Carga L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¿Tenemos un inductor L?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6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BEE52EB-DC3C-6FFB-9192-746E6FBF5894}"/>
                  </a:ext>
                </a:extLst>
              </p:cNvPr>
              <p:cNvSpPr txBox="1"/>
              <p:nvPr/>
            </p:nvSpPr>
            <p:spPr>
              <a:xfrm>
                <a:off x="3656391" y="906961"/>
                <a:ext cx="464259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20,37 [</m:t>
                      </m:r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𝑢𝐻</m:t>
                      </m:r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]≤</m:t>
                      </m:r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1,7 [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𝑚𝐻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BEE52EB-DC3C-6FFB-9192-746E6FBF5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91" y="906961"/>
                <a:ext cx="4642593" cy="307777"/>
              </a:xfrm>
              <a:prstGeom prst="rect">
                <a:avLst/>
              </a:prstGeom>
              <a:blipFill>
                <a:blip r:embed="rId2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C43A8A4C-2482-0DF9-79E5-45E6EA06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84942"/>
            <a:ext cx="5077061" cy="285062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50CE76F-83D3-55F8-D316-F2FC89552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18" t="11385" r="24447" b="70687"/>
          <a:stretch/>
        </p:blipFill>
        <p:spPr>
          <a:xfrm>
            <a:off x="6810141" y="1470107"/>
            <a:ext cx="3702922" cy="2188089"/>
          </a:xfrm>
          <a:prstGeom prst="ellipse">
            <a:avLst/>
          </a:prstGeom>
          <a:ln w="63500" cap="rnd">
            <a:solidFill>
              <a:srgbClr val="EEB4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02285257-9EF2-A75E-032A-6769075B8D95}"/>
              </a:ext>
            </a:extLst>
          </p:cNvPr>
          <p:cNvCxnSpPr>
            <a:cxnSpLocks/>
            <a:stCxn id="18" idx="3"/>
          </p:cNvCxnSpPr>
          <p:nvPr/>
        </p:nvCxnSpPr>
        <p:spPr>
          <a:xfrm rot="5400000">
            <a:off x="5649890" y="2107469"/>
            <a:ext cx="472242" cy="2932821"/>
          </a:xfrm>
          <a:prstGeom prst="curvedConnector2">
            <a:avLst/>
          </a:prstGeom>
          <a:ln w="57150">
            <a:solidFill>
              <a:srgbClr val="EEB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79E89B40-B2FF-38D5-C84B-BC98D024FBF0}"/>
              </a:ext>
            </a:extLst>
          </p:cNvPr>
          <p:cNvSpPr/>
          <p:nvPr/>
        </p:nvSpPr>
        <p:spPr>
          <a:xfrm>
            <a:off x="3200400" y="3429000"/>
            <a:ext cx="1219200" cy="762000"/>
          </a:xfrm>
          <a:prstGeom prst="ellipse">
            <a:avLst/>
          </a:prstGeom>
          <a:noFill/>
          <a:ln>
            <a:solidFill>
              <a:srgbClr val="EE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0C2C652-FDCD-08EA-9239-7BE84F5BB068}"/>
              </a:ext>
            </a:extLst>
          </p:cNvPr>
          <p:cNvSpPr txBox="1"/>
          <p:nvPr/>
        </p:nvSpPr>
        <p:spPr>
          <a:xfrm>
            <a:off x="228599" y="2687926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¡Cumplimos con el inductor!</a:t>
            </a:r>
          </a:p>
        </p:txBody>
      </p:sp>
    </p:spTree>
    <p:extLst>
      <p:ext uri="{BB962C8B-B14F-4D97-AF65-F5344CB8AC3E}">
        <p14:creationId xmlns:p14="http://schemas.microsoft.com/office/powerpoint/2010/main" val="7176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Tiempo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¿Qué T1, T2 y T3?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7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A579EC16-25B8-61F5-F19B-FFAFAF2E18E2}"/>
              </a:ext>
            </a:extLst>
          </p:cNvPr>
          <p:cNvSpPr txBox="1"/>
          <p:nvPr/>
        </p:nvSpPr>
        <p:spPr>
          <a:xfrm>
            <a:off x="228600" y="914400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T1 se debe calcular en función del I test que buscamos (25 [A] en nuestro caso).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F8EF2FE-EB0E-0418-BDAB-2D6D47E05FC1}"/>
                  </a:ext>
                </a:extLst>
              </p:cNvPr>
              <p:cNvSpPr txBox="1"/>
              <p:nvPr/>
            </p:nvSpPr>
            <p:spPr>
              <a:xfrm>
                <a:off x="304800" y="1600200"/>
                <a:ext cx="3084505" cy="628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MX" sz="2000" i="1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F8EF2FE-EB0E-0418-BDAB-2D6D47E05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00200"/>
                <a:ext cx="3084505" cy="628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8B2D6155-2F93-E7A0-B82F-FCDC955299B6}"/>
              </a:ext>
            </a:extLst>
          </p:cNvPr>
          <p:cNvSpPr/>
          <p:nvPr/>
        </p:nvSpPr>
        <p:spPr>
          <a:xfrm>
            <a:off x="3276600" y="1719146"/>
            <a:ext cx="990600" cy="304800"/>
          </a:xfrm>
          <a:prstGeom prst="rightArrow">
            <a:avLst/>
          </a:prstGeom>
          <a:solidFill>
            <a:srgbClr val="2F588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B5E748C-7D4C-708C-1EF3-F423ADA816DC}"/>
              </a:ext>
            </a:extLst>
          </p:cNvPr>
          <p:cNvSpPr txBox="1"/>
          <p:nvPr/>
        </p:nvSpPr>
        <p:spPr>
          <a:xfrm>
            <a:off x="304800" y="2449316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T2 = 5 [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 (como definimos antes).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D8C8AA8-D3C5-566F-068E-9E395FF42564}"/>
                  </a:ext>
                </a:extLst>
              </p:cNvPr>
              <p:cNvSpPr txBox="1"/>
              <p:nvPr/>
            </p:nvSpPr>
            <p:spPr>
              <a:xfrm>
                <a:off x="443338" y="3019368"/>
                <a:ext cx="22463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 [µ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D8C8AA8-D3C5-566F-068E-9E395FF42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38" y="3019368"/>
                <a:ext cx="2246305" cy="307777"/>
              </a:xfrm>
              <a:prstGeom prst="rect">
                <a:avLst/>
              </a:prstGeom>
              <a:blipFill>
                <a:blip r:embed="rId3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C492ED80-7C84-8856-E07C-9855032A12A4}"/>
              </a:ext>
            </a:extLst>
          </p:cNvPr>
          <p:cNvSpPr txBox="1"/>
          <p:nvPr/>
        </p:nvSpPr>
        <p:spPr>
          <a:xfrm>
            <a:off x="304800" y="3657600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T3 = 5 [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us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 (pequeño para no sobre cargar el transistor y darle el tiempo mínimo para que encienda).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53124AA-8A80-233C-6BE2-1B31A2D8041A}"/>
                  </a:ext>
                </a:extLst>
              </p:cNvPr>
              <p:cNvSpPr txBox="1"/>
              <p:nvPr/>
            </p:nvSpPr>
            <p:spPr>
              <a:xfrm>
                <a:off x="4572000" y="1753739"/>
                <a:ext cx="240108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MX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27,65</m:t>
                      </m:r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[µ</m:t>
                      </m:r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s-MX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53124AA-8A80-233C-6BE2-1B31A2D8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53739"/>
                <a:ext cx="2401089" cy="307777"/>
              </a:xfrm>
              <a:prstGeom prst="rect">
                <a:avLst/>
              </a:prstGeom>
              <a:blipFill>
                <a:blip r:embed="rId4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40EA2B3-FD75-9246-0B9D-DE964FE0640A}"/>
                  </a:ext>
                </a:extLst>
              </p:cNvPr>
              <p:cNvSpPr txBox="1"/>
              <p:nvPr/>
            </p:nvSpPr>
            <p:spPr>
              <a:xfrm>
                <a:off x="152400" y="5486999"/>
                <a:ext cx="22463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 [µ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40EA2B3-FD75-9246-0B9D-DE964FE06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486999"/>
                <a:ext cx="2246305" cy="307777"/>
              </a:xfrm>
              <a:prstGeom prst="rect">
                <a:avLst/>
              </a:prstGeom>
              <a:blipFill>
                <a:blip r:embed="rId5"/>
                <a:stretch>
                  <a:fillRect t="-1961" b="-333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FF5EF04-58DF-E02E-FF86-41DD443FC650}"/>
                  </a:ext>
                </a:extLst>
              </p:cNvPr>
              <p:cNvSpPr txBox="1"/>
              <p:nvPr/>
            </p:nvSpPr>
            <p:spPr>
              <a:xfrm>
                <a:off x="401004" y="4043865"/>
                <a:ext cx="2671232" cy="658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MX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sz="18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MX" sz="1800" i="1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</m:den>
                      </m:f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4FF5EF04-58DF-E02E-FF86-41DD443F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04" y="4043865"/>
                <a:ext cx="2671232" cy="658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5953ECD5-A284-7363-1699-7E25C8EAB994}"/>
              </a:ext>
            </a:extLst>
          </p:cNvPr>
          <p:cNvSpPr txBox="1"/>
          <p:nvPr/>
        </p:nvSpPr>
        <p:spPr>
          <a:xfrm>
            <a:off x="304800" y="4681218"/>
            <a:ext cx="1089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La corriente máxima más pequeña de nuestros transistores es 98[A] y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tr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más grande de 75 [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ns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].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2C8AA44-AF44-A158-C277-3C066F8B05C5}"/>
                  </a:ext>
                </a:extLst>
              </p:cNvPr>
              <p:cNvSpPr txBox="1"/>
              <p:nvPr/>
            </p:nvSpPr>
            <p:spPr>
              <a:xfrm>
                <a:off x="230874" y="5020779"/>
                <a:ext cx="2671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s-MX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</m:e>
                        <m:sub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s-MX" i="1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752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𝑢𝑠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2C8AA44-AF44-A158-C277-3C066F8B0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4" y="5020779"/>
                <a:ext cx="267123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B7F5359-71A3-27EE-EA78-3552D87F7E69}"/>
                  </a:ext>
                </a:extLst>
              </p:cNvPr>
              <p:cNvSpPr txBox="1"/>
              <p:nvPr/>
            </p:nvSpPr>
            <p:spPr>
              <a:xfrm>
                <a:off x="3581400" y="5007850"/>
                <a:ext cx="26712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75[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𝑛𝑠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≪</m:t>
                          </m:r>
                        </m:e>
                        <m:sub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B7F5359-71A3-27EE-EA78-3552D87F7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5007850"/>
                <a:ext cx="2671232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5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Capacitor Bank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¿Cómo estimamos el valor de </a:t>
            </a:r>
            <a:r>
              <a:rPr lang="es-CL" sz="3200" kern="0" spc="10" dirty="0" err="1">
                <a:solidFill>
                  <a:srgbClr val="7E7E7E"/>
                </a:solidFill>
                <a:latin typeface="Arial"/>
                <a:cs typeface="Arial"/>
              </a:rPr>
              <a:t>Cb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8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B8A2AB0-8AA0-2FB8-B0D9-E2897BEB2A28}"/>
                  </a:ext>
                </a:extLst>
              </p:cNvPr>
              <p:cNvSpPr txBox="1"/>
              <p:nvPr/>
            </p:nvSpPr>
            <p:spPr>
              <a:xfrm>
                <a:off x="-152400" y="1447800"/>
                <a:ext cx="4533900" cy="675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  <m:r>
                            <a:rPr lang="es-MX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s-MX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𝐷𝐶</m:t>
                              </m:r>
                            </m:sub>
                            <m:sup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B8A2AB0-8AA0-2FB8-B0D9-E2897BEB2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1447800"/>
                <a:ext cx="4533900" cy="675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22">
            <a:extLst>
              <a:ext uri="{FF2B5EF4-FFF2-40B4-BE49-F238E27FC236}">
                <a16:creationId xmlns:a16="http://schemas.microsoft.com/office/drawing/2014/main" id="{69D99301-BDA1-4E94-4AB2-7252679E1170}"/>
              </a:ext>
            </a:extLst>
          </p:cNvPr>
          <p:cNvSpPr txBox="1"/>
          <p:nvPr/>
        </p:nvSpPr>
        <p:spPr>
          <a:xfrm>
            <a:off x="200024" y="865030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Cota Inferior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Cb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: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Vdc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no caiga más de 1%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25509CF1-18CE-186F-B907-5569C14D7260}"/>
              </a:ext>
            </a:extLst>
          </p:cNvPr>
          <p:cNvSpPr/>
          <p:nvPr/>
        </p:nvSpPr>
        <p:spPr>
          <a:xfrm>
            <a:off x="3775912" y="1600200"/>
            <a:ext cx="990600" cy="304800"/>
          </a:xfrm>
          <a:prstGeom prst="rightArrow">
            <a:avLst/>
          </a:prstGeom>
          <a:solidFill>
            <a:srgbClr val="2F588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108BB1-B59E-DACF-7C61-1004CC8497E3}"/>
                  </a:ext>
                </a:extLst>
              </p:cNvPr>
              <p:cNvSpPr txBox="1"/>
              <p:nvPr/>
            </p:nvSpPr>
            <p:spPr>
              <a:xfrm>
                <a:off x="4648200" y="1600200"/>
                <a:ext cx="308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299,1 [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𝑢𝐹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78108BB1-B59E-DACF-7C61-1004CC849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600200"/>
                <a:ext cx="3084505" cy="307777"/>
              </a:xfrm>
              <a:prstGeom prst="rect">
                <a:avLst/>
              </a:prstGeom>
              <a:blipFill>
                <a:blip r:embed="rId4"/>
                <a:stretch>
                  <a:fillRect t="-4000" b="-3400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92E8B83-6B4E-15C3-029E-7736B319F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91738"/>
            <a:ext cx="6686550" cy="325755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11DABD7-352E-36A1-60FB-F4F84A75BCAD}"/>
              </a:ext>
            </a:extLst>
          </p:cNvPr>
          <p:cNvSpPr/>
          <p:nvPr/>
        </p:nvSpPr>
        <p:spPr>
          <a:xfrm>
            <a:off x="3295871" y="3785538"/>
            <a:ext cx="666529" cy="625183"/>
          </a:xfrm>
          <a:prstGeom prst="ellipse">
            <a:avLst/>
          </a:prstGeom>
          <a:solidFill>
            <a:srgbClr val="DA3834">
              <a:alpha val="49804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818E6C4E-73F7-8930-DB3D-6DFF6B21FDFB}"/>
              </a:ext>
            </a:extLst>
          </p:cNvPr>
          <p:cNvCxnSpPr>
            <a:cxnSpLocks/>
            <a:stCxn id="13" idx="5"/>
          </p:cNvCxnSpPr>
          <p:nvPr/>
        </p:nvCxnSpPr>
        <p:spPr>
          <a:xfrm rot="16200000" flipH="1">
            <a:off x="3928773" y="4255181"/>
            <a:ext cx="243956" cy="3719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78FA2C8-D5DA-ADEA-F441-E0B9D62AB334}"/>
              </a:ext>
            </a:extLst>
          </p:cNvPr>
          <p:cNvSpPr txBox="1"/>
          <p:nvPr/>
        </p:nvSpPr>
        <p:spPr>
          <a:xfrm>
            <a:off x="4177663" y="4410721"/>
            <a:ext cx="66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rgbClr val="FF0000"/>
                </a:solidFill>
              </a:rPr>
              <a:t>Cb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" name="CuadroTexto 22">
            <a:extLst>
              <a:ext uri="{FF2B5EF4-FFF2-40B4-BE49-F238E27FC236}">
                <a16:creationId xmlns:a16="http://schemas.microsoft.com/office/drawing/2014/main" id="{A06B0960-B27E-93BB-41E3-664072D4A392}"/>
              </a:ext>
            </a:extLst>
          </p:cNvPr>
          <p:cNvSpPr txBox="1"/>
          <p:nvPr/>
        </p:nvSpPr>
        <p:spPr>
          <a:xfrm>
            <a:off x="38100" y="5952225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Ref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[1]</a:t>
            </a:r>
          </a:p>
        </p:txBody>
      </p:sp>
    </p:spTree>
    <p:extLst>
      <p:ext uri="{BB962C8B-B14F-4D97-AF65-F5344CB8AC3E}">
        <p14:creationId xmlns:p14="http://schemas.microsoft.com/office/powerpoint/2010/main" val="88201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68F5CD6B-7BDF-D905-2721-69CC4F796F7E}"/>
              </a:ext>
            </a:extLst>
          </p:cNvPr>
          <p:cNvSpPr txBox="1">
            <a:spLocks/>
          </p:cNvSpPr>
          <p:nvPr/>
        </p:nvSpPr>
        <p:spPr>
          <a:xfrm>
            <a:off x="228599" y="141196"/>
            <a:ext cx="11796561" cy="51039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 sz="3600" b="1" i="0">
                <a:solidFill>
                  <a:srgbClr val="FFBF00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45"/>
              </a:spcBef>
            </a:pPr>
            <a:r>
              <a:rPr lang="es-CL" sz="3200" kern="0" spc="25" dirty="0">
                <a:latin typeface="Arial"/>
                <a:cs typeface="Arial"/>
              </a:rPr>
              <a:t>DPT</a:t>
            </a:r>
            <a:r>
              <a:rPr lang="es-CL" sz="3200" kern="0" spc="10" dirty="0">
                <a:solidFill>
                  <a:srgbClr val="7E7E7E"/>
                </a:solidFill>
                <a:latin typeface="Arial"/>
                <a:cs typeface="Arial"/>
              </a:rPr>
              <a:t>: ¿Qué vamos a medir? 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0A038E-71F7-1727-255F-E991971DDD6E}"/>
              </a:ext>
            </a:extLst>
          </p:cNvPr>
          <p:cNvSpPr txBox="1"/>
          <p:nvPr/>
        </p:nvSpPr>
        <p:spPr>
          <a:xfrm>
            <a:off x="11794021" y="6539004"/>
            <a:ext cx="231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rlito"/>
                <a:cs typeface="Carlito"/>
              </a:rPr>
              <a:t>9</a:t>
            </a:fld>
            <a:endParaRPr sz="1200" dirty="0"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80E3FCB-714E-8465-94CC-0770F440D74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977238" y="6539004"/>
            <a:ext cx="104521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s-MX" spc="-20" dirty="0"/>
              <a:t>March,</a:t>
            </a:r>
            <a:r>
              <a:rPr spc="-55" dirty="0"/>
              <a:t> </a:t>
            </a:r>
            <a:r>
              <a:rPr spc="-5" dirty="0"/>
              <a:t>202</a:t>
            </a:r>
            <a:r>
              <a:rPr lang="es-MX" spc="-5" dirty="0"/>
              <a:t>4</a:t>
            </a:r>
            <a:endParaRPr spc="-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22A59A-3AC6-C8B4-3D16-C4EA73C73BD5}"/>
                  </a:ext>
                </a:extLst>
              </p:cNvPr>
              <p:cNvSpPr txBox="1"/>
              <p:nvPr/>
            </p:nvSpPr>
            <p:spPr>
              <a:xfrm>
                <a:off x="397979" y="685800"/>
                <a:ext cx="4783621" cy="5198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b="1" dirty="0"/>
                  <a:t>Parámetros de encendido: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</a:t>
                </a:r>
                <a:r>
                  <a:rPr lang="es-MX" dirty="0" err="1">
                    <a:solidFill>
                      <a:srgbClr val="7E7E7E"/>
                    </a:solidFill>
                  </a:rPr>
                  <a:t>Turn-on</a:t>
                </a:r>
                <a:r>
                  <a:rPr lang="es-MX" dirty="0">
                    <a:solidFill>
                      <a:srgbClr val="7E7E7E"/>
                    </a:solidFill>
                  </a:rPr>
                  <a:t> delay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s-MX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u="sng" dirty="0">
                    <a:solidFill>
                      <a:schemeClr val="tx1"/>
                    </a:solidFill>
                  </a:rPr>
                  <a:t> 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Rise</a:t>
                </a:r>
                <a:r>
                  <a:rPr lang="es-MX" u="sng" dirty="0">
                    <a:solidFill>
                      <a:schemeClr val="tx1"/>
                    </a:solidFill>
                  </a:rPr>
                  <a:t>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</a:t>
                </a:r>
                <a:r>
                  <a:rPr lang="es-MX" dirty="0" err="1">
                    <a:solidFill>
                      <a:srgbClr val="7E7E7E"/>
                    </a:solidFill>
                  </a:rPr>
                  <a:t>Turn-on</a:t>
                </a:r>
                <a:r>
                  <a:rPr lang="es-MX" dirty="0">
                    <a:solidFill>
                      <a:srgbClr val="7E7E7E"/>
                    </a:solidFill>
                  </a:rPr>
                  <a:t>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𝑜𝑛</m:t>
                        </m:r>
                      </m:sub>
                    </m:sSub>
                    <m:r>
                      <a:rPr lang="es-MX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u="sng" dirty="0">
                    <a:solidFill>
                      <a:schemeClr val="tx1"/>
                    </a:solidFill>
                  </a:rPr>
                  <a:t> 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On</a:t>
                </a:r>
                <a:r>
                  <a:rPr lang="es-MX" u="sng" dirty="0">
                    <a:solidFill>
                      <a:schemeClr val="tx1"/>
                    </a:solidFill>
                  </a:rPr>
                  <a:t> Energy, 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dv</a:t>
                </a:r>
                <a:r>
                  <a:rPr lang="es-MX" u="sng" dirty="0">
                    <a:solidFill>
                      <a:schemeClr val="tx1"/>
                    </a:solidFill>
                  </a:rPr>
                  <a:t>/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dt</a:t>
                </a:r>
                <a:r>
                  <a:rPr lang="es-MX" u="sng" dirty="0">
                    <a:solidFill>
                      <a:schemeClr val="tx1"/>
                    </a:solidFill>
                  </a:rPr>
                  <a:t>, di/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dt</a:t>
                </a:r>
                <a:r>
                  <a:rPr lang="es-MX" u="sng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s-MX" b="1" dirty="0">
                    <a:solidFill>
                      <a:srgbClr val="F5BD00"/>
                    </a:solidFill>
                  </a:rPr>
                  <a:t>Determinaremos las pérdidas de encendido.</a:t>
                </a:r>
              </a:p>
              <a:p>
                <a:r>
                  <a:rPr lang="es-MX" b="1" dirty="0"/>
                  <a:t>Parámetros de apagado: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Turn-off delay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MX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u="sng" dirty="0">
                    <a:solidFill>
                      <a:schemeClr val="tx1"/>
                    </a:solidFill>
                  </a:rPr>
                  <a:t> Fall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Turn-off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𝑜𝑓𝑓</m:t>
                        </m:r>
                      </m:sub>
                    </m:sSub>
                    <m:r>
                      <a:rPr lang="es-MX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u="sng" dirty="0">
                    <a:solidFill>
                      <a:schemeClr val="tx1"/>
                    </a:solidFill>
                  </a:rPr>
                  <a:t> 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On</a:t>
                </a:r>
                <a:r>
                  <a:rPr lang="es-MX" u="sng" dirty="0">
                    <a:solidFill>
                      <a:schemeClr val="tx1"/>
                    </a:solidFill>
                  </a:rPr>
                  <a:t> Energy, 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dv</a:t>
                </a:r>
                <a:r>
                  <a:rPr lang="es-MX" u="sng" dirty="0">
                    <a:solidFill>
                      <a:schemeClr val="tx1"/>
                    </a:solidFill>
                  </a:rPr>
                  <a:t>/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dt</a:t>
                </a:r>
                <a:r>
                  <a:rPr lang="es-MX" u="sng" dirty="0">
                    <a:solidFill>
                      <a:schemeClr val="tx1"/>
                    </a:solidFill>
                  </a:rPr>
                  <a:t>, di/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dt</a:t>
                </a:r>
                <a:r>
                  <a:rPr lang="es-MX" u="sng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s-MX" b="1" dirty="0">
                    <a:solidFill>
                      <a:srgbClr val="F5BD00"/>
                    </a:solidFill>
                  </a:rPr>
                  <a:t>Determinaremos las pérdidas de apagado.</a:t>
                </a:r>
              </a:p>
              <a:p>
                <a:r>
                  <a:rPr lang="es-MX" b="1" dirty="0"/>
                  <a:t>Parámetros de Reverse-</a:t>
                </a:r>
                <a:r>
                  <a:rPr lang="es-MX" b="1" dirty="0" err="1"/>
                  <a:t>Recovery</a:t>
                </a:r>
                <a:r>
                  <a:rPr lang="es-MX" b="1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MX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s-MX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u="sng" dirty="0">
                    <a:solidFill>
                      <a:schemeClr val="tx1"/>
                    </a:solidFill>
                  </a:rPr>
                  <a:t> Reverse </a:t>
                </a:r>
                <a:r>
                  <a:rPr lang="es-MX" u="sng" dirty="0" err="1">
                    <a:solidFill>
                      <a:schemeClr val="tx1"/>
                    </a:solidFill>
                  </a:rPr>
                  <a:t>Recovery</a:t>
                </a:r>
                <a:r>
                  <a:rPr lang="es-MX" u="sng" dirty="0">
                    <a:solidFill>
                      <a:schemeClr val="tx1"/>
                    </a:solidFill>
                  </a:rPr>
                  <a:t> time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Reverse </a:t>
                </a:r>
                <a:r>
                  <a:rPr lang="es-MX" dirty="0" err="1">
                    <a:solidFill>
                      <a:srgbClr val="7E7E7E"/>
                    </a:solidFill>
                  </a:rPr>
                  <a:t>Recovery</a:t>
                </a:r>
                <a:r>
                  <a:rPr lang="es-MX" dirty="0">
                    <a:solidFill>
                      <a:srgbClr val="7E7E7E"/>
                    </a:solidFill>
                  </a:rPr>
                  <a:t> </a:t>
                </a:r>
                <a:r>
                  <a:rPr lang="es-MX" dirty="0" err="1">
                    <a:solidFill>
                      <a:srgbClr val="7E7E7E"/>
                    </a:solidFill>
                  </a:rPr>
                  <a:t>current</a:t>
                </a:r>
                <a:endParaRPr lang="es-MX" dirty="0">
                  <a:solidFill>
                    <a:srgbClr val="7E7E7E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Reverse </a:t>
                </a:r>
                <a:r>
                  <a:rPr lang="es-MX" dirty="0" err="1">
                    <a:solidFill>
                      <a:srgbClr val="7E7E7E"/>
                    </a:solidFill>
                  </a:rPr>
                  <a:t>Recovery</a:t>
                </a:r>
                <a:r>
                  <a:rPr lang="es-MX" dirty="0">
                    <a:solidFill>
                      <a:srgbClr val="7E7E7E"/>
                    </a:solidFill>
                  </a:rPr>
                  <a:t> </a:t>
                </a:r>
                <a:r>
                  <a:rPr lang="es-MX" dirty="0" err="1">
                    <a:solidFill>
                      <a:srgbClr val="7E7E7E"/>
                    </a:solidFill>
                  </a:rPr>
                  <a:t>charge</a:t>
                </a:r>
                <a:endParaRPr lang="es-MX" dirty="0">
                  <a:solidFill>
                    <a:srgbClr val="7E7E7E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Reverse </a:t>
                </a:r>
                <a:r>
                  <a:rPr lang="es-MX" dirty="0" err="1">
                    <a:solidFill>
                      <a:srgbClr val="7E7E7E"/>
                    </a:solidFill>
                  </a:rPr>
                  <a:t>Recovery</a:t>
                </a:r>
                <a:r>
                  <a:rPr lang="es-MX" dirty="0">
                    <a:solidFill>
                      <a:srgbClr val="7E7E7E"/>
                    </a:solidFill>
                  </a:rPr>
                  <a:t> </a:t>
                </a:r>
                <a:r>
                  <a:rPr lang="es-MX" dirty="0" err="1">
                    <a:solidFill>
                      <a:srgbClr val="7E7E7E"/>
                    </a:solidFill>
                  </a:rPr>
                  <a:t>energy</a:t>
                </a:r>
                <a:r>
                  <a:rPr lang="es-MX" dirty="0">
                    <a:solidFill>
                      <a:srgbClr val="7E7E7E"/>
                    </a:solidFill>
                  </a:rPr>
                  <a:t>, di/</a:t>
                </a:r>
                <a:r>
                  <a:rPr lang="es-MX" dirty="0" err="1">
                    <a:solidFill>
                      <a:srgbClr val="7E7E7E"/>
                    </a:solidFill>
                  </a:rPr>
                  <a:t>dt</a:t>
                </a:r>
                <a:r>
                  <a:rPr lang="es-MX" dirty="0">
                    <a:solidFill>
                      <a:srgbClr val="7E7E7E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MX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MX" b="0" i="1" smtClean="0">
                            <a:solidFill>
                              <a:srgbClr val="7E7E7E"/>
                            </a:solidFill>
                            <a:latin typeface="Cambria Math" panose="02040503050406030204" pitchFamily="18" charset="0"/>
                          </a:rPr>
                          <m:t>𝑠𝑑</m:t>
                        </m:r>
                      </m:sub>
                    </m:sSub>
                    <m:r>
                      <a:rPr lang="es-MX" b="0" i="1" smtClean="0">
                        <a:solidFill>
                          <a:srgbClr val="7E7E7E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MX" dirty="0">
                    <a:solidFill>
                      <a:srgbClr val="7E7E7E"/>
                    </a:solidFill>
                  </a:rPr>
                  <a:t> forward </a:t>
                </a:r>
                <a:r>
                  <a:rPr lang="es-MX" dirty="0" err="1">
                    <a:solidFill>
                      <a:srgbClr val="7E7E7E"/>
                    </a:solidFill>
                  </a:rPr>
                  <a:t>on</a:t>
                </a:r>
                <a:r>
                  <a:rPr lang="es-MX" dirty="0">
                    <a:solidFill>
                      <a:srgbClr val="7E7E7E"/>
                    </a:solidFill>
                  </a:rPr>
                  <a:t> </a:t>
                </a:r>
                <a:r>
                  <a:rPr lang="es-MX" dirty="0" err="1">
                    <a:solidFill>
                      <a:srgbClr val="7E7E7E"/>
                    </a:solidFill>
                  </a:rPr>
                  <a:t>voltage</a:t>
                </a:r>
                <a:endParaRPr lang="es-MX" dirty="0">
                  <a:solidFill>
                    <a:srgbClr val="7E7E7E"/>
                  </a:solidFill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22A59A-3AC6-C8B4-3D16-C4EA73C73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9" y="685800"/>
                <a:ext cx="4783621" cy="5198411"/>
              </a:xfrm>
              <a:prstGeom prst="rect">
                <a:avLst/>
              </a:prstGeom>
              <a:blipFill>
                <a:blip r:embed="rId2"/>
                <a:stretch>
                  <a:fillRect l="-1019" t="-704" b="-9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D12A4C1F-6B51-1BC2-6D08-4A829EB4B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70" b="9312"/>
          <a:stretch/>
        </p:blipFill>
        <p:spPr>
          <a:xfrm>
            <a:off x="7777949" y="141196"/>
            <a:ext cx="3057690" cy="24225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415BA2-0A3F-6855-AFAA-351A9860F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64" t="935" r="733" b="10901"/>
          <a:stretch/>
        </p:blipFill>
        <p:spPr>
          <a:xfrm>
            <a:off x="8001000" y="2674873"/>
            <a:ext cx="2734782" cy="2057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B7C7DF2-32ED-96EA-24D5-23C74BA3F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46" t="94792" r="9458" b="-344"/>
          <a:stretch/>
        </p:blipFill>
        <p:spPr>
          <a:xfrm>
            <a:off x="4572000" y="6063357"/>
            <a:ext cx="7620000" cy="251307"/>
          </a:xfrm>
          <a:prstGeom prst="rect">
            <a:avLst/>
          </a:prstGeom>
        </p:spPr>
      </p:pic>
      <p:sp>
        <p:nvSpPr>
          <p:cNvPr id="9" name="CuadroTexto 22">
            <a:extLst>
              <a:ext uri="{FF2B5EF4-FFF2-40B4-BE49-F238E27FC236}">
                <a16:creationId xmlns:a16="http://schemas.microsoft.com/office/drawing/2014/main" id="{BEEA6E78-9F26-4CDD-79D3-A0C94D3BA161}"/>
              </a:ext>
            </a:extLst>
          </p:cNvPr>
          <p:cNvSpPr txBox="1"/>
          <p:nvPr/>
        </p:nvSpPr>
        <p:spPr>
          <a:xfrm>
            <a:off x="38100" y="5952225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Ref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[1]</a:t>
            </a:r>
          </a:p>
        </p:txBody>
      </p:sp>
      <p:sp>
        <p:nvSpPr>
          <p:cNvPr id="10" name="CuadroTexto 22">
            <a:extLst>
              <a:ext uri="{FF2B5EF4-FFF2-40B4-BE49-F238E27FC236}">
                <a16:creationId xmlns:a16="http://schemas.microsoft.com/office/drawing/2014/main" id="{6BF2DB4C-6631-F280-D7C3-52C46422BBD7}"/>
              </a:ext>
            </a:extLst>
          </p:cNvPr>
          <p:cNvSpPr txBox="1"/>
          <p:nvPr/>
        </p:nvSpPr>
        <p:spPr>
          <a:xfrm>
            <a:off x="6682737" y="4676703"/>
            <a:ext cx="5342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Mediremos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tr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,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tf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y </a:t>
            </a:r>
            <a:r>
              <a:rPr lang="es-CL" b="1" kern="0" spc="10" dirty="0" err="1">
                <a:solidFill>
                  <a:srgbClr val="7E7E7E"/>
                </a:solidFill>
                <a:latin typeface="Arial"/>
                <a:cs typeface="Arial"/>
              </a:rPr>
              <a:t>trr</a:t>
            </a:r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 con el objetivo de ajustar nuestros cálculos teóricos.</a:t>
            </a:r>
          </a:p>
        </p:txBody>
      </p:sp>
      <p:sp>
        <p:nvSpPr>
          <p:cNvPr id="11" name="CuadroTexto 22">
            <a:extLst>
              <a:ext uri="{FF2B5EF4-FFF2-40B4-BE49-F238E27FC236}">
                <a16:creationId xmlns:a16="http://schemas.microsoft.com/office/drawing/2014/main" id="{466AD28D-E147-02E6-21AF-DDB5804801DF}"/>
              </a:ext>
            </a:extLst>
          </p:cNvPr>
          <p:cNvSpPr txBox="1"/>
          <p:nvPr/>
        </p:nvSpPr>
        <p:spPr>
          <a:xfrm>
            <a:off x="6682738" y="5319452"/>
            <a:ext cx="5342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kern="0" spc="10" dirty="0">
                <a:solidFill>
                  <a:srgbClr val="7E7E7E"/>
                </a:solidFill>
                <a:latin typeface="Arial"/>
                <a:cs typeface="Arial"/>
              </a:rPr>
              <a:t>Compararemos resultados experimentales con las especificaciones dadas por el fabricante</a:t>
            </a:r>
          </a:p>
        </p:txBody>
      </p:sp>
    </p:spTree>
    <p:extLst>
      <p:ext uri="{BB962C8B-B14F-4D97-AF65-F5344CB8AC3E}">
        <p14:creationId xmlns:p14="http://schemas.microsoft.com/office/powerpoint/2010/main" val="318694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106270</TotalTime>
  <Words>1615</Words>
  <Application>Microsoft Office PowerPoint</Application>
  <PresentationFormat>Widescreen</PresentationFormat>
  <Paragraphs>331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Carlito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Señal amarilla G1</vt:lpstr>
      <vt:lpstr>Señal amarilla G2</vt:lpstr>
      <vt:lpstr>Flujo de Variable PWM1A</vt:lpstr>
      <vt:lpstr>Flujo de Variable PWM1B</vt:lpstr>
      <vt:lpstr>¿Por qué Code Composer?</vt:lpstr>
      <vt:lpstr>Codigo Composer</vt:lpstr>
      <vt:lpstr>Test Funcionalidad</vt:lpstr>
      <vt:lpstr>PowerPoint Presentation</vt:lpstr>
      <vt:lpstr>Test Funcionalidad</vt:lpstr>
      <vt:lpstr>Selección Cables</vt:lpstr>
      <vt:lpstr>Primer Experimento: Baja potencia</vt:lpstr>
      <vt:lpstr>Prueba Alta potencia: Armado</vt:lpstr>
      <vt:lpstr>Prueba Alta potencia: Scrip Con Series</vt:lpstr>
      <vt:lpstr>Prueba Alta potencia: Resultados Script Rohm</vt:lpstr>
      <vt:lpstr>Prueba Alta potencia: Resultados Análisis.</vt:lpstr>
      <vt:lpstr>Prueba Alta potencia: Resultados Script Infineon</vt:lpstr>
      <vt:lpstr>Comparación</vt:lpstr>
      <vt:lpstr>Comparación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Defensa Francisco Rubio .pptx</dc:title>
  <dc:creator>PECLab</dc:creator>
  <cp:lastModifiedBy>Carlos Sebastián Stappung Sfeir</cp:lastModifiedBy>
  <cp:revision>293</cp:revision>
  <dcterms:created xsi:type="dcterms:W3CDTF">2022-11-30T23:15:04Z</dcterms:created>
  <dcterms:modified xsi:type="dcterms:W3CDTF">2024-08-04T22:00:33Z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2022-11-30T00:00:00Z</vt:filetime>
  </property>
</Properties>
</file>